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6"/>
  </p:notesMasterIdLst>
  <p:handoutMasterIdLst>
    <p:handoutMasterId r:id="rId37"/>
  </p:handoutMasterIdLst>
  <p:sldIdLst>
    <p:sldId id="256" r:id="rId2"/>
    <p:sldId id="289" r:id="rId3"/>
    <p:sldId id="286" r:id="rId4"/>
    <p:sldId id="291" r:id="rId5"/>
    <p:sldId id="275" r:id="rId6"/>
    <p:sldId id="276" r:id="rId7"/>
    <p:sldId id="277" r:id="rId8"/>
    <p:sldId id="261" r:id="rId9"/>
    <p:sldId id="280" r:id="rId10"/>
    <p:sldId id="281" r:id="rId11"/>
    <p:sldId id="283" r:id="rId12"/>
    <p:sldId id="284" r:id="rId13"/>
    <p:sldId id="292" r:id="rId14"/>
    <p:sldId id="288" r:id="rId15"/>
    <p:sldId id="282" r:id="rId16"/>
    <p:sldId id="258" r:id="rId17"/>
    <p:sldId id="274" r:id="rId18"/>
    <p:sldId id="278" r:id="rId19"/>
    <p:sldId id="279" r:id="rId20"/>
    <p:sldId id="293" r:id="rId21"/>
    <p:sldId id="273" r:id="rId22"/>
    <p:sldId id="259" r:id="rId23"/>
    <p:sldId id="260" r:id="rId24"/>
    <p:sldId id="266" r:id="rId25"/>
    <p:sldId id="267" r:id="rId26"/>
    <p:sldId id="268" r:id="rId27"/>
    <p:sldId id="262" r:id="rId28"/>
    <p:sldId id="263" r:id="rId29"/>
    <p:sldId id="264" r:id="rId30"/>
    <p:sldId id="265" r:id="rId31"/>
    <p:sldId id="269" r:id="rId32"/>
    <p:sldId id="270" r:id="rId33"/>
    <p:sldId id="271" r:id="rId34"/>
    <p:sldId id="27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p:clrMru>
    <a:srgbClr val="FFFFAC"/>
    <a:srgbClr val="FFC4D6"/>
    <a:srgbClr val="B2FFB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354" autoAdjust="0"/>
    <p:restoredTop sz="96639" autoAdjust="0"/>
  </p:normalViewPr>
  <p:slideViewPr>
    <p:cSldViewPr snapToObjects="1">
      <p:cViewPr varScale="1">
        <p:scale>
          <a:sx n="116" d="100"/>
          <a:sy n="116" d="100"/>
        </p:scale>
        <p:origin x="-44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728500-7CDD-2848-976C-E9C02002322D}" type="datetimeFigureOut">
              <a:rPr lang="en-US" smtClean="0"/>
              <a:pPr/>
              <a:t>9/17/12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B80C7F-C05E-3B48-890F-C6AC1BF233F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188839-8193-DA49-AD66-EE8A61FB8B6C}" type="datetimeFigureOut">
              <a:rPr lang="en-US" smtClean="0"/>
              <a:pPr/>
              <a:t>9/17/12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E749C-1918-AA41-BF35-25DB71E1FEE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1E749C-1918-AA41-BF35-25DB71E1FEE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1E749C-1918-AA41-BF35-25DB71E1FEED}"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564821E-3C78-5847-BBFF-4008788FFB1E}" type="slidenum">
              <a:rPr lang="en-US"/>
              <a:pPr/>
              <a:t>14</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0CADB-97E3-A84B-9FDA-FE1A7571C9B1}" type="datetime1">
              <a:rPr lang="en-US" smtClean="0"/>
              <a:pPr/>
              <a:t>9/17/12</a:t>
            </a:fld>
            <a:endParaRPr lang="en-US"/>
          </a:p>
        </p:txBody>
      </p:sp>
      <p:sp>
        <p:nvSpPr>
          <p:cNvPr id="5" name="Footer Placeholder 4"/>
          <p:cNvSpPr>
            <a:spLocks noGrp="1"/>
          </p:cNvSpPr>
          <p:nvPr>
            <p:ph type="ftr" sz="quarter" idx="11"/>
          </p:nvPr>
        </p:nvSpPr>
        <p:spPr/>
        <p:txBody>
          <a:bodyPr/>
          <a:lstStyle/>
          <a:p>
            <a:r>
              <a:rPr lang="en-US" smtClean="0"/>
              <a:t>Sept 2012 – v2 </a:t>
            </a:r>
            <a:endParaRPr lang="en-US" dirty="0" smtClean="0"/>
          </a:p>
        </p:txBody>
      </p:sp>
      <p:sp>
        <p:nvSpPr>
          <p:cNvPr id="6" name="Slide Number Placeholder 5"/>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6C4CC-34CB-8143-962E-1D038B3BF7A9}" type="datetime1">
              <a:rPr lang="en-US" smtClean="0"/>
              <a:pPr/>
              <a:t>9/17/12</a:t>
            </a:fld>
            <a:endParaRPr lang="en-US"/>
          </a:p>
        </p:txBody>
      </p:sp>
      <p:sp>
        <p:nvSpPr>
          <p:cNvPr id="5" name="Footer Placeholder 4"/>
          <p:cNvSpPr>
            <a:spLocks noGrp="1"/>
          </p:cNvSpPr>
          <p:nvPr>
            <p:ph type="ftr" sz="quarter" idx="11"/>
          </p:nvPr>
        </p:nvSpPr>
        <p:spPr/>
        <p:txBody>
          <a:bodyPr/>
          <a:lstStyle/>
          <a:p>
            <a:r>
              <a:rPr lang="en-US" smtClean="0"/>
              <a:t>Sept 2012 – v2 </a:t>
            </a:r>
            <a:endParaRPr lang="en-US"/>
          </a:p>
        </p:txBody>
      </p:sp>
      <p:sp>
        <p:nvSpPr>
          <p:cNvPr id="6" name="Slide Number Placeholder 5"/>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D7E3E-359C-1948-B102-2DCF1349EB43}" type="datetime1">
              <a:rPr lang="en-US" smtClean="0"/>
              <a:pPr/>
              <a:t>9/17/12</a:t>
            </a:fld>
            <a:endParaRPr lang="en-US"/>
          </a:p>
        </p:txBody>
      </p:sp>
      <p:sp>
        <p:nvSpPr>
          <p:cNvPr id="5" name="Footer Placeholder 4"/>
          <p:cNvSpPr>
            <a:spLocks noGrp="1"/>
          </p:cNvSpPr>
          <p:nvPr>
            <p:ph type="ftr" sz="quarter" idx="11"/>
          </p:nvPr>
        </p:nvSpPr>
        <p:spPr/>
        <p:txBody>
          <a:bodyPr/>
          <a:lstStyle/>
          <a:p>
            <a:r>
              <a:rPr lang="en-US" smtClean="0"/>
              <a:t>Sept 2012 – v2 </a:t>
            </a:r>
            <a:endParaRPr lang="en-US"/>
          </a:p>
        </p:txBody>
      </p:sp>
      <p:sp>
        <p:nvSpPr>
          <p:cNvPr id="6" name="Slide Number Placeholder 5"/>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43F3F-3B8D-2E49-9384-1C118154D466}" type="datetime1">
              <a:rPr lang="en-US" smtClean="0"/>
              <a:pPr/>
              <a:t>9/17/12</a:t>
            </a:fld>
            <a:endParaRPr lang="en-US"/>
          </a:p>
        </p:txBody>
      </p:sp>
      <p:sp>
        <p:nvSpPr>
          <p:cNvPr id="5" name="Footer Placeholder 4"/>
          <p:cNvSpPr>
            <a:spLocks noGrp="1"/>
          </p:cNvSpPr>
          <p:nvPr>
            <p:ph type="ftr" sz="quarter" idx="11"/>
          </p:nvPr>
        </p:nvSpPr>
        <p:spPr/>
        <p:txBody>
          <a:bodyPr/>
          <a:lstStyle/>
          <a:p>
            <a:r>
              <a:rPr lang="en-US" smtClean="0"/>
              <a:t>Sept 2012 – v2 </a:t>
            </a:r>
            <a:endParaRPr lang="en-US" dirty="0" smtClean="0"/>
          </a:p>
        </p:txBody>
      </p:sp>
      <p:sp>
        <p:nvSpPr>
          <p:cNvPr id="6" name="Slide Number Placeholder 5"/>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E43BB-AD76-E84E-A7EC-7973B38A59AE}" type="datetime1">
              <a:rPr lang="en-US" smtClean="0"/>
              <a:pPr/>
              <a:t>9/17/12</a:t>
            </a:fld>
            <a:endParaRPr lang="en-US"/>
          </a:p>
        </p:txBody>
      </p:sp>
      <p:sp>
        <p:nvSpPr>
          <p:cNvPr id="5" name="Footer Placeholder 4"/>
          <p:cNvSpPr>
            <a:spLocks noGrp="1"/>
          </p:cNvSpPr>
          <p:nvPr>
            <p:ph type="ftr" sz="quarter" idx="11"/>
          </p:nvPr>
        </p:nvSpPr>
        <p:spPr/>
        <p:txBody>
          <a:bodyPr/>
          <a:lstStyle/>
          <a:p>
            <a:r>
              <a:rPr lang="en-US" smtClean="0"/>
              <a:t>Sept 2012 – v2 </a:t>
            </a:r>
            <a:endParaRPr lang="en-US" dirty="0" smtClean="0"/>
          </a:p>
        </p:txBody>
      </p:sp>
      <p:sp>
        <p:nvSpPr>
          <p:cNvPr id="6" name="Slide Number Placeholder 5"/>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C23AD-6CD1-5047-BF9E-88F595BAFD6D}" type="datetime1">
              <a:rPr lang="en-US" smtClean="0"/>
              <a:pPr/>
              <a:t>9/17/12</a:t>
            </a:fld>
            <a:endParaRPr lang="en-US"/>
          </a:p>
        </p:txBody>
      </p:sp>
      <p:sp>
        <p:nvSpPr>
          <p:cNvPr id="6" name="Footer Placeholder 5"/>
          <p:cNvSpPr>
            <a:spLocks noGrp="1"/>
          </p:cNvSpPr>
          <p:nvPr>
            <p:ph type="ftr" sz="quarter" idx="11"/>
          </p:nvPr>
        </p:nvSpPr>
        <p:spPr/>
        <p:txBody>
          <a:bodyPr/>
          <a:lstStyle/>
          <a:p>
            <a:r>
              <a:rPr lang="en-US" smtClean="0"/>
              <a:t>Sept 2012 – v2 </a:t>
            </a:r>
            <a:endParaRPr lang="en-US" dirty="0" smtClean="0"/>
          </a:p>
        </p:txBody>
      </p:sp>
      <p:sp>
        <p:nvSpPr>
          <p:cNvPr id="7" name="Slide Number Placeholder 6"/>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981EFC-DE55-BD49-BF2B-4735F6C01674}" type="datetime1">
              <a:rPr lang="en-US" smtClean="0"/>
              <a:pPr/>
              <a:t>9/17/12</a:t>
            </a:fld>
            <a:endParaRPr lang="en-US"/>
          </a:p>
        </p:txBody>
      </p:sp>
      <p:sp>
        <p:nvSpPr>
          <p:cNvPr id="8" name="Footer Placeholder 7"/>
          <p:cNvSpPr>
            <a:spLocks noGrp="1"/>
          </p:cNvSpPr>
          <p:nvPr>
            <p:ph type="ftr" sz="quarter" idx="11"/>
          </p:nvPr>
        </p:nvSpPr>
        <p:spPr/>
        <p:txBody>
          <a:bodyPr/>
          <a:lstStyle/>
          <a:p>
            <a:r>
              <a:rPr lang="en-US" smtClean="0"/>
              <a:t>Sept 2012 – v2 </a:t>
            </a:r>
            <a:endParaRPr lang="en-US"/>
          </a:p>
        </p:txBody>
      </p:sp>
      <p:sp>
        <p:nvSpPr>
          <p:cNvPr id="9" name="Slide Number Placeholder 8"/>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86F8A2-A27E-BC4D-BB89-DF386CE6A3DF}" type="datetime1">
              <a:rPr lang="en-US" smtClean="0"/>
              <a:pPr/>
              <a:t>9/17/12</a:t>
            </a:fld>
            <a:endParaRPr lang="en-US"/>
          </a:p>
        </p:txBody>
      </p:sp>
      <p:sp>
        <p:nvSpPr>
          <p:cNvPr id="4" name="Footer Placeholder 3"/>
          <p:cNvSpPr>
            <a:spLocks noGrp="1"/>
          </p:cNvSpPr>
          <p:nvPr>
            <p:ph type="ftr" sz="quarter" idx="11"/>
          </p:nvPr>
        </p:nvSpPr>
        <p:spPr/>
        <p:txBody>
          <a:bodyPr/>
          <a:lstStyle/>
          <a:p>
            <a:r>
              <a:rPr lang="en-US" smtClean="0"/>
              <a:t>Sept 2012 – v2 </a:t>
            </a:r>
            <a:endParaRPr lang="en-US"/>
          </a:p>
        </p:txBody>
      </p:sp>
      <p:sp>
        <p:nvSpPr>
          <p:cNvPr id="5" name="Slide Number Placeholder 4"/>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8CD8B-8089-CA41-98FD-B2308437AFBF}" type="datetime1">
              <a:rPr lang="en-US" smtClean="0"/>
              <a:pPr/>
              <a:t>9/17/12</a:t>
            </a:fld>
            <a:endParaRPr lang="en-US"/>
          </a:p>
        </p:txBody>
      </p:sp>
      <p:sp>
        <p:nvSpPr>
          <p:cNvPr id="3" name="Footer Placeholder 2"/>
          <p:cNvSpPr>
            <a:spLocks noGrp="1"/>
          </p:cNvSpPr>
          <p:nvPr>
            <p:ph type="ftr" sz="quarter" idx="11"/>
          </p:nvPr>
        </p:nvSpPr>
        <p:spPr/>
        <p:txBody>
          <a:bodyPr/>
          <a:lstStyle/>
          <a:p>
            <a:r>
              <a:rPr lang="en-US" smtClean="0"/>
              <a:t>Sept 2012 – v2 </a:t>
            </a:r>
            <a:endParaRPr lang="en-US"/>
          </a:p>
        </p:txBody>
      </p:sp>
      <p:sp>
        <p:nvSpPr>
          <p:cNvPr id="4" name="Slide Number Placeholder 3"/>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D06A0-10F3-C541-95E6-DE039A280620}" type="datetime1">
              <a:rPr lang="en-US" smtClean="0"/>
              <a:pPr/>
              <a:t>9/17/12</a:t>
            </a:fld>
            <a:endParaRPr lang="en-US"/>
          </a:p>
        </p:txBody>
      </p:sp>
      <p:sp>
        <p:nvSpPr>
          <p:cNvPr id="6" name="Footer Placeholder 5"/>
          <p:cNvSpPr>
            <a:spLocks noGrp="1"/>
          </p:cNvSpPr>
          <p:nvPr>
            <p:ph type="ftr" sz="quarter" idx="11"/>
          </p:nvPr>
        </p:nvSpPr>
        <p:spPr/>
        <p:txBody>
          <a:bodyPr/>
          <a:lstStyle/>
          <a:p>
            <a:r>
              <a:rPr lang="en-US" smtClean="0"/>
              <a:t>Sept 2012 – v2 </a:t>
            </a:r>
            <a:endParaRPr lang="en-US"/>
          </a:p>
        </p:txBody>
      </p:sp>
      <p:sp>
        <p:nvSpPr>
          <p:cNvPr id="7" name="Slide Number Placeholder 6"/>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22483-FF2D-1F42-AF18-9A275F9D6483}" type="datetime1">
              <a:rPr lang="en-US" smtClean="0"/>
              <a:pPr/>
              <a:t>9/17/12</a:t>
            </a:fld>
            <a:endParaRPr lang="en-US"/>
          </a:p>
        </p:txBody>
      </p:sp>
      <p:sp>
        <p:nvSpPr>
          <p:cNvPr id="6" name="Footer Placeholder 5"/>
          <p:cNvSpPr>
            <a:spLocks noGrp="1"/>
          </p:cNvSpPr>
          <p:nvPr>
            <p:ph type="ftr" sz="quarter" idx="11"/>
          </p:nvPr>
        </p:nvSpPr>
        <p:spPr/>
        <p:txBody>
          <a:bodyPr/>
          <a:lstStyle/>
          <a:p>
            <a:r>
              <a:rPr lang="en-US" smtClean="0"/>
              <a:t>Sept 2012 – v2 </a:t>
            </a:r>
            <a:endParaRPr lang="en-US"/>
          </a:p>
        </p:txBody>
      </p:sp>
      <p:sp>
        <p:nvSpPr>
          <p:cNvPr id="7" name="Slide Number Placeholder 6"/>
          <p:cNvSpPr>
            <a:spLocks noGrp="1"/>
          </p:cNvSpPr>
          <p:nvPr>
            <p:ph type="sldNum" sz="quarter" idx="12"/>
          </p:nvPr>
        </p:nvSpPr>
        <p:spPr/>
        <p:txBody>
          <a:bodyPr/>
          <a:lstStyle/>
          <a:p>
            <a:fld id="{4CF67FC2-0794-B848-AD28-07A4687CE8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76200"/>
            <a:ext cx="5562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E983B-2A0D-224D-8473-2CC96CAB415E}" type="datetime1">
              <a:rPr lang="en-US" smtClean="0"/>
              <a:pPr/>
              <a:t>9/17/12</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Sept 2012 – v2 </a:t>
            </a:r>
            <a:endParaRPr lang="en-US" dirty="0" smtClean="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B2B1F-71E9-714D-B320-110B0CB9543A}" type="slidenum">
              <a:rPr lang="en-US" smtClean="0"/>
              <a:pPr/>
              <a:t>‹#›</a:t>
            </a:fld>
            <a:endParaRPr lang="en-US" dirty="0"/>
          </a:p>
        </p:txBody>
      </p:sp>
      <p:cxnSp>
        <p:nvCxnSpPr>
          <p:cNvPr id="10" name="Straight Connector 9"/>
          <p:cNvCxnSpPr/>
          <p:nvPr userDrawn="1"/>
        </p:nvCxnSpPr>
        <p:spPr>
          <a:xfrm>
            <a:off x="0" y="12192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logotype"/>
          <p:cNvPicPr>
            <a:picLocks noChangeAspect="1" noChangeArrowheads="1"/>
          </p:cNvPicPr>
          <p:nvPr userDrawn="1"/>
        </p:nvPicPr>
        <p:blipFill>
          <a:blip r:embed="rId13"/>
          <a:srcRect/>
          <a:stretch>
            <a:fillRect/>
          </a:stretch>
        </p:blipFill>
        <p:spPr bwMode="auto">
          <a:xfrm>
            <a:off x="119714" y="6610482"/>
            <a:ext cx="1099486" cy="17131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hyperlink" Target="http://www.sowhatresearch.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baz@sowhatresearch.com" TargetMode="External"/><Relationship Id="rId5"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2400" dirty="0" smtClean="0"/>
              <a:t>Attainment Data for Students in the MMFG</a:t>
            </a:r>
            <a:endParaRPr lang="en-US" sz="2400" dirty="0"/>
          </a:p>
        </p:txBody>
      </p:sp>
      <p:sp>
        <p:nvSpPr>
          <p:cNvPr id="3" name="Subtitle 2"/>
          <p:cNvSpPr>
            <a:spLocks noGrp="1"/>
          </p:cNvSpPr>
          <p:nvPr>
            <p:ph type="subTitle" idx="1"/>
          </p:nvPr>
        </p:nvSpPr>
        <p:spPr>
          <a:xfrm>
            <a:off x="990600" y="4343400"/>
            <a:ext cx="3200400" cy="990600"/>
          </a:xfrm>
        </p:spPr>
        <p:txBody>
          <a:bodyPr>
            <a:noAutofit/>
          </a:bodyPr>
          <a:lstStyle/>
          <a:p>
            <a:pPr algn="l"/>
            <a:r>
              <a:rPr lang="en-US" dirty="0" smtClean="0"/>
              <a:t>September 2012 Update</a:t>
            </a:r>
          </a:p>
          <a:p>
            <a:pPr algn="l"/>
            <a:r>
              <a:rPr lang="en-US" dirty="0" smtClean="0"/>
              <a:t>Revision 2.0</a:t>
            </a:r>
          </a:p>
          <a:p>
            <a:pPr algn="l"/>
            <a:endParaRPr lang="en-US" dirty="0" smtClean="0"/>
          </a:p>
        </p:txBody>
      </p:sp>
      <p:pic>
        <p:nvPicPr>
          <p:cNvPr id="5" name="Picture 3" descr="logtype+circle"/>
          <p:cNvPicPr>
            <a:picLocks noChangeAspect="1" noChangeArrowheads="1"/>
          </p:cNvPicPr>
          <p:nvPr/>
        </p:nvPicPr>
        <p:blipFill>
          <a:blip r:embed="rId3"/>
          <a:srcRect/>
          <a:stretch>
            <a:fillRect/>
          </a:stretch>
        </p:blipFill>
        <p:spPr bwMode="auto">
          <a:xfrm>
            <a:off x="5638800" y="447106"/>
            <a:ext cx="3368675" cy="643986"/>
          </a:xfrm>
          <a:prstGeom prst="rect">
            <a:avLst/>
          </a:prstGeom>
          <a:noFill/>
          <a:ln w="9525">
            <a:noFill/>
            <a:miter lim="800000"/>
            <a:headEnd/>
            <a:tailEnd/>
          </a:ln>
        </p:spPr>
      </p:pic>
      <p:sp>
        <p:nvSpPr>
          <p:cNvPr id="6" name="Subtitle 2"/>
          <p:cNvSpPr txBox="1">
            <a:spLocks/>
          </p:cNvSpPr>
          <p:nvPr/>
        </p:nvSpPr>
        <p:spPr>
          <a:xfrm>
            <a:off x="5029200" y="4343400"/>
            <a:ext cx="3200400" cy="990600"/>
          </a:xfrm>
          <a:prstGeom prst="rect">
            <a:avLst/>
          </a:prstGeom>
        </p:spPr>
        <p:txBody>
          <a:bodyPr vert="horz" lIns="91440" tIns="45720" rIns="91440" bIns="45720" rtlCol="0">
            <a:noAutofit/>
          </a:bodyPr>
          <a:lstStyle/>
          <a:p>
            <a:pPr lvl="0" algn="r">
              <a:spcBef>
                <a:spcPct val="20000"/>
              </a:spcBef>
            </a:pPr>
            <a:r>
              <a:rPr kumimoji="0" lang="en-US" b="0" i="0" u="none" strike="noStrike" kern="1200" cap="none" spc="0" normalizeH="0" baseline="0" noProof="0" dirty="0" smtClean="0">
                <a:ln>
                  <a:noFill/>
                </a:ln>
                <a:solidFill>
                  <a:schemeClr val="tx1">
                    <a:tint val="75000"/>
                  </a:schemeClr>
                </a:solidFill>
                <a:effectLst/>
                <a:uLnTx/>
                <a:uFillTx/>
                <a:latin typeface="+mn-lt"/>
                <a:ea typeface="+mn-ea"/>
                <a:cs typeface="+mn-cs"/>
              </a:rPr>
              <a:t>R. Quen Lee, </a:t>
            </a:r>
            <a:r>
              <a:rPr lang="en-US" dirty="0" err="1" smtClean="0">
                <a:solidFill>
                  <a:schemeClr val="tx1">
                    <a:tint val="75000"/>
                  </a:schemeClr>
                </a:solidFill>
              </a:rPr>
              <a:t>BSc</a:t>
            </a:r>
            <a:r>
              <a:rPr lang="en-US" dirty="0" smtClean="0">
                <a:solidFill>
                  <a:schemeClr val="tx1">
                    <a:tint val="75000"/>
                  </a:schemeClr>
                </a:solidFill>
              </a:rPr>
              <a:t>, OD, MBA</a:t>
            </a:r>
            <a:endParaRPr kumimoji="0" lang="en-US"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algn="r">
              <a:spcBef>
                <a:spcPct val="20000"/>
              </a:spcBef>
            </a:pPr>
            <a:r>
              <a:rPr lang="en-US" dirty="0" err="1" smtClean="0">
                <a:solidFill>
                  <a:schemeClr val="tx1">
                    <a:tint val="75000"/>
                  </a:schemeClr>
                </a:solidFill>
              </a:rPr>
              <a:t>Baz</a:t>
            </a:r>
            <a:r>
              <a:rPr lang="en-US" dirty="0" smtClean="0">
                <a:solidFill>
                  <a:schemeClr val="tx1">
                    <a:tint val="75000"/>
                  </a:schemeClr>
                </a:solidFill>
              </a:rPr>
              <a:t> van </a:t>
            </a:r>
            <a:r>
              <a:rPr lang="en-US" dirty="0" err="1" smtClean="0">
                <a:solidFill>
                  <a:schemeClr val="tx1">
                    <a:tint val="75000"/>
                  </a:schemeClr>
                </a:solidFill>
              </a:rPr>
              <a:t>Cranenburgh</a:t>
            </a:r>
            <a:endParaRPr lang="en-US" dirty="0" smtClean="0">
              <a:solidFill>
                <a:schemeClr val="tx1">
                  <a:tint val="75000"/>
                </a:schemeClr>
              </a:solidFill>
            </a:endParaRPr>
          </a:p>
          <a:p>
            <a:pPr lvl="0" algn="r">
              <a:spcBef>
                <a:spcPct val="20000"/>
              </a:spcBef>
            </a:pPr>
            <a:endParaRPr kumimoji="0" lang="en-US"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CF67FC2-0794-B848-AD28-07A4687CE89D}"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Sept 2012 – v2 </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Victoria</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10</a:t>
            </a:fld>
            <a:endParaRPr lang="en-US"/>
          </a:p>
        </p:txBody>
      </p:sp>
      <p:sp>
        <p:nvSpPr>
          <p:cNvPr id="6" name="TextBox 5"/>
          <p:cNvSpPr txBox="1"/>
          <p:nvPr/>
        </p:nvSpPr>
        <p:spPr>
          <a:xfrm>
            <a:off x="4114800" y="228600"/>
            <a:ext cx="4876800" cy="830997"/>
          </a:xfrm>
          <a:prstGeom prst="rect">
            <a:avLst/>
          </a:prstGeom>
          <a:noFill/>
        </p:spPr>
        <p:txBody>
          <a:bodyPr wrap="square" rtlCol="0">
            <a:spAutoFit/>
          </a:bodyPr>
          <a:lstStyle/>
          <a:p>
            <a:pPr algn="r"/>
            <a:r>
              <a:rPr lang="en-US" sz="2400" dirty="0" smtClean="0"/>
              <a:t>Average Delta APS per Term</a:t>
            </a:r>
          </a:p>
          <a:p>
            <a:pPr algn="r"/>
            <a:r>
              <a:rPr lang="en-US" sz="2400" dirty="0" smtClean="0"/>
              <a:t>Victoria MMFG Students </a:t>
            </a:r>
            <a:endParaRPr lang="en-US" sz="2400" dirty="0"/>
          </a:p>
        </p:txBody>
      </p:sp>
      <p:sp>
        <p:nvSpPr>
          <p:cNvPr id="7" name="TextBox 6"/>
          <p:cNvSpPr txBox="1"/>
          <p:nvPr/>
        </p:nvSpPr>
        <p:spPr>
          <a:xfrm>
            <a:off x="304800" y="1676400"/>
            <a:ext cx="8382000" cy="461665"/>
          </a:xfrm>
          <a:prstGeom prst="rect">
            <a:avLst/>
          </a:prstGeom>
          <a:noFill/>
        </p:spPr>
        <p:txBody>
          <a:bodyPr wrap="square" rtlCol="0">
            <a:spAutoFit/>
          </a:bodyPr>
          <a:lstStyle/>
          <a:p>
            <a:pPr algn="ctr"/>
            <a:r>
              <a:rPr lang="en-US" sz="1200" dirty="0" smtClean="0"/>
              <a:t>The average Delta APS per term for MMFG students from Victoria is higher than the National Curriculum benchmark.</a:t>
            </a:r>
          </a:p>
          <a:p>
            <a:pPr algn="ctr"/>
            <a:r>
              <a:rPr lang="en-US" sz="1200" dirty="0" smtClean="0"/>
              <a:t>No control group or other comparisons data was provided from this school.</a:t>
            </a:r>
            <a:endParaRPr lang="en-US" sz="1200" dirty="0"/>
          </a:p>
        </p:txBody>
      </p:sp>
      <p:sp>
        <p:nvSpPr>
          <p:cNvPr id="9" name="Footer Placeholder 8"/>
          <p:cNvSpPr>
            <a:spLocks noGrp="1"/>
          </p:cNvSpPr>
          <p:nvPr>
            <p:ph type="ftr" sz="quarter" idx="11"/>
          </p:nvPr>
        </p:nvSpPr>
        <p:spPr/>
        <p:txBody>
          <a:bodyPr/>
          <a:lstStyle/>
          <a:p>
            <a:r>
              <a:rPr lang="en-US" smtClean="0"/>
              <a:t>Sept 2012 – v2 </a:t>
            </a:r>
            <a:endParaRPr lang="en-US"/>
          </a:p>
        </p:txBody>
      </p:sp>
      <p:pic>
        <p:nvPicPr>
          <p:cNvPr id="14" name="Picture 13"/>
          <p:cNvPicPr>
            <a:picLocks noChangeAspect="1"/>
          </p:cNvPicPr>
          <p:nvPr/>
        </p:nvPicPr>
        <p:blipFill>
          <a:blip r:embed="rId2"/>
          <a:stretch>
            <a:fillRect/>
          </a:stretch>
        </p:blipFill>
        <p:spPr>
          <a:xfrm>
            <a:off x="0" y="2319592"/>
            <a:ext cx="9144000" cy="38526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Forge Lane</a:t>
            </a: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fld id="{4CF67FC2-0794-B848-AD28-07A4687CE89D}" type="slidenum">
              <a:rPr lang="en-US" smtClean="0"/>
              <a:pPr/>
              <a:t>11</a:t>
            </a:fld>
            <a:endParaRPr lang="en-US"/>
          </a:p>
        </p:txBody>
      </p:sp>
      <p:sp>
        <p:nvSpPr>
          <p:cNvPr id="9" name="TextBox 8"/>
          <p:cNvSpPr txBox="1"/>
          <p:nvPr/>
        </p:nvSpPr>
        <p:spPr>
          <a:xfrm>
            <a:off x="4114800" y="228600"/>
            <a:ext cx="4876800" cy="830997"/>
          </a:xfrm>
          <a:prstGeom prst="rect">
            <a:avLst/>
          </a:prstGeom>
          <a:noFill/>
        </p:spPr>
        <p:txBody>
          <a:bodyPr wrap="square" rtlCol="0">
            <a:spAutoFit/>
          </a:bodyPr>
          <a:lstStyle/>
          <a:p>
            <a:pPr algn="r"/>
            <a:r>
              <a:rPr lang="en-US" sz="2400" dirty="0" smtClean="0"/>
              <a:t>Change in APS over Prior Term</a:t>
            </a:r>
          </a:p>
          <a:p>
            <a:pPr algn="r"/>
            <a:r>
              <a:rPr lang="en-US" sz="2400" dirty="0" smtClean="0"/>
              <a:t>MMFG Students </a:t>
            </a:r>
            <a:endParaRPr lang="en-US" sz="2400" dirty="0"/>
          </a:p>
        </p:txBody>
      </p:sp>
      <p:sp>
        <p:nvSpPr>
          <p:cNvPr id="10" name="TextBox 9"/>
          <p:cNvSpPr txBox="1"/>
          <p:nvPr/>
        </p:nvSpPr>
        <p:spPr>
          <a:xfrm>
            <a:off x="609600" y="1371600"/>
            <a:ext cx="8007715" cy="276999"/>
          </a:xfrm>
          <a:prstGeom prst="rect">
            <a:avLst/>
          </a:prstGeom>
          <a:noFill/>
        </p:spPr>
        <p:txBody>
          <a:bodyPr wrap="square" rtlCol="0">
            <a:spAutoFit/>
          </a:bodyPr>
          <a:lstStyle/>
          <a:p>
            <a:pPr algn="ctr"/>
            <a:r>
              <a:rPr lang="en-US" sz="1200" dirty="0" smtClean="0"/>
              <a:t>Forge Lane MMFG students experienced faster advancement during and after the MMFG program.</a:t>
            </a:r>
            <a:endParaRPr lang="en-US" sz="1200" dirty="0"/>
          </a:p>
        </p:txBody>
      </p:sp>
      <p:sp>
        <p:nvSpPr>
          <p:cNvPr id="8" name="Footer Placeholder 7"/>
          <p:cNvSpPr>
            <a:spLocks noGrp="1"/>
          </p:cNvSpPr>
          <p:nvPr>
            <p:ph type="ftr" sz="quarter" idx="11"/>
          </p:nvPr>
        </p:nvSpPr>
        <p:spPr>
          <a:xfrm>
            <a:off x="3124200" y="6492875"/>
            <a:ext cx="2895600" cy="365125"/>
          </a:xfrm>
        </p:spPr>
        <p:txBody>
          <a:bodyPr/>
          <a:lstStyle/>
          <a:p>
            <a:r>
              <a:rPr lang="en-US" smtClean="0"/>
              <a:t>Sept 2012 – v2 </a:t>
            </a:r>
            <a:endParaRPr lang="en-US"/>
          </a:p>
        </p:txBody>
      </p:sp>
      <p:pic>
        <p:nvPicPr>
          <p:cNvPr id="13" name="Picture 12"/>
          <p:cNvPicPr>
            <a:picLocks noChangeAspect="1"/>
          </p:cNvPicPr>
          <p:nvPr/>
        </p:nvPicPr>
        <p:blipFill>
          <a:blip r:embed="rId2"/>
          <a:stretch>
            <a:fillRect/>
          </a:stretch>
        </p:blipFill>
        <p:spPr>
          <a:xfrm>
            <a:off x="0" y="1828800"/>
            <a:ext cx="9144000" cy="4561680"/>
          </a:xfrm>
          <a:prstGeom prst="rect">
            <a:avLst/>
          </a:prstGeom>
        </p:spPr>
      </p:pic>
      <p:sp>
        <p:nvSpPr>
          <p:cNvPr id="14" name="Oval 13"/>
          <p:cNvSpPr/>
          <p:nvPr/>
        </p:nvSpPr>
        <p:spPr>
          <a:xfrm>
            <a:off x="6781800" y="5959474"/>
            <a:ext cx="2209800" cy="66992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Forge Lane</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12</a:t>
            </a:fld>
            <a:endParaRPr lang="en-US"/>
          </a:p>
        </p:txBody>
      </p:sp>
      <p:sp>
        <p:nvSpPr>
          <p:cNvPr id="6" name="TextBox 5"/>
          <p:cNvSpPr txBox="1"/>
          <p:nvPr/>
        </p:nvSpPr>
        <p:spPr>
          <a:xfrm>
            <a:off x="4114800" y="228600"/>
            <a:ext cx="4876800" cy="830997"/>
          </a:xfrm>
          <a:prstGeom prst="rect">
            <a:avLst/>
          </a:prstGeom>
          <a:noFill/>
        </p:spPr>
        <p:txBody>
          <a:bodyPr wrap="square" rtlCol="0">
            <a:spAutoFit/>
          </a:bodyPr>
          <a:lstStyle/>
          <a:p>
            <a:pPr algn="r"/>
            <a:r>
              <a:rPr lang="en-US" sz="2400" dirty="0" smtClean="0"/>
              <a:t>Average Delta APS per Term</a:t>
            </a:r>
          </a:p>
          <a:p>
            <a:pPr algn="r"/>
            <a:r>
              <a:rPr lang="en-US" sz="2400" dirty="0" smtClean="0"/>
              <a:t>Forge Lane MMFG Students </a:t>
            </a:r>
            <a:endParaRPr lang="en-US" sz="2400" dirty="0"/>
          </a:p>
        </p:txBody>
      </p:sp>
      <p:sp>
        <p:nvSpPr>
          <p:cNvPr id="7" name="TextBox 6"/>
          <p:cNvSpPr txBox="1"/>
          <p:nvPr/>
        </p:nvSpPr>
        <p:spPr>
          <a:xfrm>
            <a:off x="609600" y="1600200"/>
            <a:ext cx="8007715" cy="461665"/>
          </a:xfrm>
          <a:prstGeom prst="rect">
            <a:avLst/>
          </a:prstGeom>
          <a:noFill/>
        </p:spPr>
        <p:txBody>
          <a:bodyPr wrap="square" rtlCol="0">
            <a:spAutoFit/>
          </a:bodyPr>
          <a:lstStyle/>
          <a:p>
            <a:pPr algn="ctr"/>
            <a:r>
              <a:rPr lang="en-US" sz="1200" dirty="0" smtClean="0"/>
              <a:t>The average Delta APS per term for MMFG students from Forge Lane is greater than the NC benchmark of 1.0.</a:t>
            </a:r>
          </a:p>
          <a:p>
            <a:pPr algn="ctr"/>
            <a:r>
              <a:rPr lang="en-US" sz="1200" dirty="0" smtClean="0"/>
              <a:t>No control group or other comparisons data was provided from this school.</a:t>
            </a:r>
            <a:endParaRPr lang="en-US" sz="1200" dirty="0"/>
          </a:p>
        </p:txBody>
      </p:sp>
      <p:sp>
        <p:nvSpPr>
          <p:cNvPr id="9" name="Footer Placeholder 8"/>
          <p:cNvSpPr>
            <a:spLocks noGrp="1"/>
          </p:cNvSpPr>
          <p:nvPr>
            <p:ph type="ftr" sz="quarter" idx="11"/>
          </p:nvPr>
        </p:nvSpPr>
        <p:spPr/>
        <p:txBody>
          <a:bodyPr/>
          <a:lstStyle/>
          <a:p>
            <a:r>
              <a:rPr lang="en-US" smtClean="0"/>
              <a:t>Sept 2012 – v2 </a:t>
            </a:r>
            <a:endParaRPr lang="en-US"/>
          </a:p>
        </p:txBody>
      </p:sp>
      <p:pic>
        <p:nvPicPr>
          <p:cNvPr id="13" name="Picture 12"/>
          <p:cNvPicPr>
            <a:picLocks noChangeAspect="1"/>
          </p:cNvPicPr>
          <p:nvPr/>
        </p:nvPicPr>
        <p:blipFill>
          <a:blip r:embed="rId2"/>
          <a:stretch>
            <a:fillRect/>
          </a:stretch>
        </p:blipFill>
        <p:spPr>
          <a:xfrm>
            <a:off x="-41352" y="2209800"/>
            <a:ext cx="9185351" cy="3962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13</a:t>
            </a:fld>
            <a:endParaRPr lang="en-US" dirty="0"/>
          </a:p>
        </p:txBody>
      </p:sp>
      <p:sp>
        <p:nvSpPr>
          <p:cNvPr id="5" name="TextBox 4"/>
          <p:cNvSpPr txBox="1"/>
          <p:nvPr/>
        </p:nvSpPr>
        <p:spPr>
          <a:xfrm>
            <a:off x="1066800" y="2033587"/>
            <a:ext cx="6781800" cy="3200877"/>
          </a:xfrm>
          <a:prstGeom prst="rect">
            <a:avLst/>
          </a:prstGeom>
          <a:noFill/>
        </p:spPr>
        <p:txBody>
          <a:bodyPr wrap="square" rtlCol="0">
            <a:spAutoFit/>
          </a:bodyPr>
          <a:lstStyle/>
          <a:p>
            <a:pPr marL="538163" indent="-538163">
              <a:spcAft>
                <a:spcPts val="600"/>
              </a:spcAft>
              <a:buFont typeface="Wingdings" charset="2"/>
              <a:buChar char="v"/>
            </a:pPr>
            <a:r>
              <a:rPr lang="en-US" sz="1400" dirty="0" smtClean="0"/>
              <a:t>Overall, the MMFG program is having a positive impact on student attainment.  On average, initial data indicates that MMFG students advance their APS scores faster than then National Curriculum benchmark.</a:t>
            </a:r>
          </a:p>
          <a:p>
            <a:pPr marL="538163" indent="-538163">
              <a:spcAft>
                <a:spcPts val="600"/>
              </a:spcAft>
              <a:buFont typeface="Wingdings" charset="2"/>
              <a:buChar char="v"/>
            </a:pPr>
            <a:endParaRPr lang="en-US" sz="1400" dirty="0" smtClean="0"/>
          </a:p>
          <a:p>
            <a:pPr marL="538163" indent="-538163">
              <a:spcAft>
                <a:spcPts val="600"/>
              </a:spcAft>
              <a:buFont typeface="Wingdings" charset="2"/>
              <a:buChar char="v"/>
            </a:pPr>
            <a:r>
              <a:rPr lang="en-US" sz="1400" dirty="0" smtClean="0"/>
              <a:t>The rate of progress in attainment is quite variable for each individual student on a term by term basis.  Because of the small number of MMFG students at each school, there is also much variability in the comparison of results from school to school.</a:t>
            </a:r>
          </a:p>
          <a:p>
            <a:pPr marL="538163" indent="-538163">
              <a:spcAft>
                <a:spcPts val="600"/>
              </a:spcAft>
              <a:buFont typeface="Wingdings" charset="2"/>
              <a:buChar char="v"/>
            </a:pPr>
            <a:endParaRPr lang="en-US" sz="1400" dirty="0" smtClean="0"/>
          </a:p>
          <a:p>
            <a:pPr marL="538163" indent="-538163">
              <a:spcAft>
                <a:spcPts val="600"/>
              </a:spcAft>
              <a:buFont typeface="Wingdings" charset="2"/>
              <a:buChar char="v"/>
            </a:pPr>
            <a:r>
              <a:rPr lang="en-US" sz="1400" dirty="0" smtClean="0"/>
              <a:t>This analysis gains more and more robustness, as more data is collected from the students involved and added to the model.  As the study grows, the impact of missing data elements will be minimized, and more certain conclusions about the impact of the MMFG program can be established.</a:t>
            </a:r>
          </a:p>
        </p:txBody>
      </p:sp>
      <p:sp>
        <p:nvSpPr>
          <p:cNvPr id="7" name="Footer Placeholder 6"/>
          <p:cNvSpPr>
            <a:spLocks noGrp="1"/>
          </p:cNvSpPr>
          <p:nvPr>
            <p:ph type="ftr" sz="quarter" idx="11"/>
          </p:nvPr>
        </p:nvSpPr>
        <p:spPr>
          <a:xfrm>
            <a:off x="3124200" y="6492875"/>
            <a:ext cx="2895600" cy="365125"/>
          </a:xfrm>
        </p:spPr>
        <p:txBody>
          <a:bodyPr/>
          <a:lstStyle/>
          <a:p>
            <a:r>
              <a:rPr lang="en-US" smtClean="0"/>
              <a:t>Sept 2012 – v2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143000" y="990600"/>
            <a:ext cx="7086600" cy="5256213"/>
            <a:chOff x="720" y="624"/>
            <a:chExt cx="4464" cy="3311"/>
          </a:xfrm>
        </p:grpSpPr>
        <p:sp>
          <p:nvSpPr>
            <p:cNvPr id="2052" name="Text Box 2"/>
            <p:cNvSpPr txBox="1">
              <a:spLocks noChangeArrowheads="1"/>
            </p:cNvSpPr>
            <p:nvPr/>
          </p:nvSpPr>
          <p:spPr bwMode="auto">
            <a:xfrm>
              <a:off x="720" y="1392"/>
              <a:ext cx="4464" cy="2543"/>
            </a:xfrm>
            <a:prstGeom prst="rect">
              <a:avLst/>
            </a:prstGeom>
            <a:noFill/>
            <a:ln w="9525">
              <a:noFill/>
              <a:miter lim="800000"/>
              <a:headEnd/>
              <a:tailEnd/>
            </a:ln>
          </p:spPr>
          <p:txBody>
            <a:bodyPr>
              <a:prstTxWarp prst="textNoShape">
                <a:avLst/>
              </a:prstTxWarp>
              <a:spAutoFit/>
            </a:bodyPr>
            <a:lstStyle/>
            <a:p>
              <a:pPr>
                <a:lnSpc>
                  <a:spcPct val="75000"/>
                </a:lnSpc>
                <a:spcBef>
                  <a:spcPct val="50000"/>
                </a:spcBef>
              </a:pPr>
              <a:endParaRPr lang="en-US" sz="1500" dirty="0">
                <a:solidFill>
                  <a:srgbClr val="031857"/>
                </a:solidFill>
                <a:latin typeface="Verdana" pitchFamily="-108" charset="0"/>
              </a:endParaRPr>
            </a:p>
            <a:p>
              <a:pPr>
                <a:lnSpc>
                  <a:spcPct val="75000"/>
                </a:lnSpc>
                <a:spcBef>
                  <a:spcPct val="50000"/>
                </a:spcBef>
              </a:pPr>
              <a:endParaRPr lang="en-US" sz="1500" dirty="0">
                <a:solidFill>
                  <a:srgbClr val="031857"/>
                </a:solidFill>
                <a:latin typeface="Verdana" pitchFamily="-108" charset="0"/>
              </a:endParaRPr>
            </a:p>
            <a:p>
              <a:pPr>
                <a:lnSpc>
                  <a:spcPct val="75000"/>
                </a:lnSpc>
                <a:spcBef>
                  <a:spcPct val="50000"/>
                </a:spcBef>
              </a:pPr>
              <a:r>
                <a:rPr lang="en-US" sz="1500" dirty="0">
                  <a:solidFill>
                    <a:srgbClr val="031857"/>
                  </a:solidFill>
                  <a:latin typeface="Verdana" pitchFamily="-108" charset="0"/>
                </a:rPr>
                <a:t>Contact: </a:t>
              </a:r>
              <a:r>
                <a:rPr lang="en-US" sz="1500" dirty="0" err="1">
                  <a:solidFill>
                    <a:srgbClr val="031857"/>
                  </a:solidFill>
                  <a:latin typeface="Verdana" pitchFamily="-108" charset="0"/>
                </a:rPr>
                <a:t>Baz</a:t>
              </a:r>
              <a:r>
                <a:rPr lang="en-US" sz="1500" dirty="0">
                  <a:solidFill>
                    <a:srgbClr val="031857"/>
                  </a:solidFill>
                  <a:latin typeface="Verdana" pitchFamily="-108" charset="0"/>
                </a:rPr>
                <a:t> van </a:t>
              </a:r>
              <a:r>
                <a:rPr lang="en-US" sz="1500" dirty="0" err="1">
                  <a:solidFill>
                    <a:srgbClr val="031857"/>
                  </a:solidFill>
                  <a:latin typeface="Verdana" pitchFamily="-108" charset="0"/>
                </a:rPr>
                <a:t>Cranenburgh</a:t>
              </a:r>
              <a:endParaRPr lang="en-US" sz="1500" dirty="0">
                <a:solidFill>
                  <a:srgbClr val="031857"/>
                </a:solidFill>
                <a:latin typeface="Verdana" pitchFamily="-108" charset="0"/>
              </a:endParaRPr>
            </a:p>
            <a:p>
              <a:pPr>
                <a:lnSpc>
                  <a:spcPct val="75000"/>
                </a:lnSpc>
                <a:spcBef>
                  <a:spcPct val="50000"/>
                </a:spcBef>
              </a:pPr>
              <a:r>
                <a:rPr lang="en-US" sz="1500" dirty="0">
                  <a:solidFill>
                    <a:srgbClr val="031857"/>
                  </a:solidFill>
                  <a:latin typeface="Verdana" pitchFamily="-108" charset="0"/>
                </a:rPr>
                <a:t>So What Research Ltd</a:t>
              </a:r>
            </a:p>
            <a:p>
              <a:pPr>
                <a:lnSpc>
                  <a:spcPct val="75000"/>
                </a:lnSpc>
                <a:spcBef>
                  <a:spcPct val="50000"/>
                </a:spcBef>
              </a:pPr>
              <a:r>
                <a:rPr lang="en-US" sz="1500" dirty="0">
                  <a:solidFill>
                    <a:srgbClr val="031857"/>
                  </a:solidFill>
                  <a:latin typeface="Verdana" pitchFamily="-108" charset="0"/>
                </a:rPr>
                <a:t>23 Kew Road</a:t>
              </a:r>
            </a:p>
            <a:p>
              <a:pPr>
                <a:lnSpc>
                  <a:spcPct val="75000"/>
                </a:lnSpc>
                <a:spcBef>
                  <a:spcPct val="50000"/>
                </a:spcBef>
              </a:pPr>
              <a:r>
                <a:rPr lang="en-US" sz="1500" dirty="0">
                  <a:solidFill>
                    <a:srgbClr val="031857"/>
                  </a:solidFill>
                  <a:latin typeface="Verdana" pitchFamily="-108" charset="0"/>
                </a:rPr>
                <a:t>Richmond, Surrey TW9 2NQ</a:t>
              </a:r>
            </a:p>
            <a:p>
              <a:pPr>
                <a:lnSpc>
                  <a:spcPct val="75000"/>
                </a:lnSpc>
                <a:spcBef>
                  <a:spcPct val="50000"/>
                </a:spcBef>
              </a:pPr>
              <a:r>
                <a:rPr lang="en-US" sz="1500" dirty="0">
                  <a:solidFill>
                    <a:srgbClr val="031857"/>
                  </a:solidFill>
                  <a:latin typeface="Verdana" pitchFamily="-108" charset="0"/>
                </a:rPr>
                <a:t>United Kingdom</a:t>
              </a:r>
            </a:p>
            <a:p>
              <a:pPr>
                <a:lnSpc>
                  <a:spcPct val="75000"/>
                </a:lnSpc>
                <a:spcBef>
                  <a:spcPct val="50000"/>
                </a:spcBef>
              </a:pPr>
              <a:endParaRPr lang="en-US" sz="1500" dirty="0">
                <a:solidFill>
                  <a:srgbClr val="031857"/>
                </a:solidFill>
                <a:latin typeface="Verdana" pitchFamily="-108" charset="0"/>
              </a:endParaRPr>
            </a:p>
            <a:p>
              <a:pPr>
                <a:lnSpc>
                  <a:spcPct val="75000"/>
                </a:lnSpc>
                <a:spcBef>
                  <a:spcPct val="50000"/>
                </a:spcBef>
              </a:pPr>
              <a:r>
                <a:rPr lang="en-US" sz="1500" dirty="0">
                  <a:solidFill>
                    <a:srgbClr val="031857"/>
                  </a:solidFill>
                  <a:latin typeface="Verdana" pitchFamily="-108" charset="0"/>
                </a:rPr>
                <a:t>Tel: + 44 203 274 1099</a:t>
              </a:r>
            </a:p>
            <a:p>
              <a:pPr>
                <a:lnSpc>
                  <a:spcPct val="75000"/>
                </a:lnSpc>
                <a:spcBef>
                  <a:spcPct val="50000"/>
                </a:spcBef>
              </a:pPr>
              <a:r>
                <a:rPr lang="en-US" sz="1500" dirty="0">
                  <a:solidFill>
                    <a:srgbClr val="031857"/>
                  </a:solidFill>
                  <a:latin typeface="Verdana" pitchFamily="-108" charset="0"/>
                </a:rPr>
                <a:t>Fax: + 44 274 1082</a:t>
              </a:r>
            </a:p>
            <a:p>
              <a:pPr>
                <a:lnSpc>
                  <a:spcPct val="75000"/>
                </a:lnSpc>
                <a:spcBef>
                  <a:spcPct val="50000"/>
                </a:spcBef>
              </a:pPr>
              <a:r>
                <a:rPr lang="en-US" sz="1500" dirty="0">
                  <a:solidFill>
                    <a:srgbClr val="031857"/>
                  </a:solidFill>
                  <a:latin typeface="Verdana" pitchFamily="-108" charset="0"/>
                </a:rPr>
                <a:t>Cell: + 44 78 50 46 48 39</a:t>
              </a:r>
            </a:p>
            <a:p>
              <a:pPr>
                <a:lnSpc>
                  <a:spcPct val="75000"/>
                </a:lnSpc>
                <a:spcBef>
                  <a:spcPct val="50000"/>
                </a:spcBef>
              </a:pPr>
              <a:r>
                <a:rPr lang="en-US" sz="1500" dirty="0">
                  <a:solidFill>
                    <a:srgbClr val="031857"/>
                  </a:solidFill>
                  <a:latin typeface="Verdana" pitchFamily="-108" charset="0"/>
                </a:rPr>
                <a:t>E-mail: </a:t>
              </a:r>
              <a:r>
                <a:rPr lang="en-US" sz="1500" dirty="0">
                  <a:solidFill>
                    <a:srgbClr val="031857"/>
                  </a:solidFill>
                  <a:latin typeface="Verdana" pitchFamily="-108" charset="0"/>
                  <a:hlinkClick r:id="rId3"/>
                </a:rPr>
                <a:t>baz@sowhatresearch.com</a:t>
              </a:r>
              <a:endParaRPr lang="en-US" sz="1500" dirty="0">
                <a:solidFill>
                  <a:srgbClr val="031857"/>
                </a:solidFill>
                <a:latin typeface="Verdana" pitchFamily="-108" charset="0"/>
              </a:endParaRPr>
            </a:p>
            <a:p>
              <a:pPr>
                <a:lnSpc>
                  <a:spcPct val="75000"/>
                </a:lnSpc>
                <a:spcBef>
                  <a:spcPct val="50000"/>
                </a:spcBef>
              </a:pPr>
              <a:r>
                <a:rPr lang="en-US" sz="1500" dirty="0">
                  <a:solidFill>
                    <a:srgbClr val="031857"/>
                  </a:solidFill>
                  <a:latin typeface="Verdana" pitchFamily="-108" charset="0"/>
                </a:rPr>
                <a:t>Web: </a:t>
              </a:r>
              <a:r>
                <a:rPr lang="en-US" sz="1500" dirty="0">
                  <a:solidFill>
                    <a:srgbClr val="031857"/>
                  </a:solidFill>
                  <a:latin typeface="Verdana" pitchFamily="-108" charset="0"/>
                  <a:hlinkClick r:id="rId4"/>
                </a:rPr>
                <a:t>www.sowhatresearch.com</a:t>
              </a:r>
              <a:endParaRPr lang="en-US" sz="1500" dirty="0">
                <a:solidFill>
                  <a:srgbClr val="031857"/>
                </a:solidFill>
                <a:latin typeface="Verdana" pitchFamily="-108" charset="0"/>
              </a:endParaRPr>
            </a:p>
            <a:p>
              <a:pPr>
                <a:lnSpc>
                  <a:spcPct val="75000"/>
                </a:lnSpc>
                <a:spcBef>
                  <a:spcPct val="50000"/>
                </a:spcBef>
              </a:pPr>
              <a:endParaRPr lang="en-US" sz="1800" dirty="0">
                <a:latin typeface="Verdana" pitchFamily="-108" charset="0"/>
              </a:endParaRPr>
            </a:p>
          </p:txBody>
        </p:sp>
        <p:pic>
          <p:nvPicPr>
            <p:cNvPr id="2053" name="Picture 3" descr="logtype+circle"/>
            <p:cNvPicPr>
              <a:picLocks noChangeAspect="1" noChangeArrowheads="1"/>
            </p:cNvPicPr>
            <p:nvPr/>
          </p:nvPicPr>
          <p:blipFill>
            <a:blip r:embed="rId5"/>
            <a:srcRect/>
            <a:stretch>
              <a:fillRect/>
            </a:stretch>
          </p:blipFill>
          <p:spPr bwMode="auto">
            <a:xfrm>
              <a:off x="806" y="624"/>
              <a:ext cx="3850" cy="736"/>
            </a:xfrm>
            <a:prstGeom prst="rect">
              <a:avLst/>
            </a:prstGeom>
            <a:noFill/>
            <a:ln w="9525">
              <a:noFill/>
              <a:miter lim="800000"/>
              <a:headEnd/>
              <a:tailEnd/>
            </a:ln>
          </p:spPr>
        </p:pic>
      </p:grpSp>
      <p:sp>
        <p:nvSpPr>
          <p:cNvPr id="2050" name="Slide Number Placeholder 5"/>
          <p:cNvSpPr>
            <a:spLocks noGrp="1"/>
          </p:cNvSpPr>
          <p:nvPr>
            <p:ph type="sldNum" sz="quarter" idx="12"/>
          </p:nvPr>
        </p:nvSpPr>
        <p:spPr>
          <a:noFill/>
        </p:spPr>
        <p:txBody>
          <a:bodyPr/>
          <a:lstStyle/>
          <a:p>
            <a:fld id="{2BE0E3AF-8FFD-3E45-AD0C-003B1141603A}" type="slidenum">
              <a:rPr lang="en-US"/>
              <a:pPr/>
              <a:t>14</a:t>
            </a:fld>
            <a:endParaRPr lang="en-US"/>
          </a:p>
        </p:txBody>
      </p:sp>
      <p:sp>
        <p:nvSpPr>
          <p:cNvPr id="6" name="Footer Placeholder 5"/>
          <p:cNvSpPr>
            <a:spLocks noGrp="1"/>
          </p:cNvSpPr>
          <p:nvPr>
            <p:ph type="ftr" sz="quarter" idx="11"/>
          </p:nvPr>
        </p:nvSpPr>
        <p:spPr/>
        <p:txBody>
          <a:bodyPr/>
          <a:lstStyle/>
          <a:p>
            <a:r>
              <a:rPr lang="en-US" smtClean="0"/>
              <a:t>Sept 2012 – v2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a:bodyPr>
          <a:lstStyle/>
          <a:p>
            <a:pPr algn="ctr"/>
            <a:r>
              <a:rPr lang="en-US" sz="2400" dirty="0" smtClean="0"/>
              <a:t>Appendix I:</a:t>
            </a:r>
            <a:br>
              <a:rPr lang="en-US" sz="2400" dirty="0" smtClean="0"/>
            </a:br>
            <a:r>
              <a:rPr lang="en-US" sz="2400" dirty="0" smtClean="0"/>
              <a:t/>
            </a:r>
            <a:br>
              <a:rPr lang="en-US" sz="2400" dirty="0" smtClean="0"/>
            </a:br>
            <a:r>
              <a:rPr lang="en-US" sz="2400" dirty="0" smtClean="0"/>
              <a:t>MMFG vs. CONTROL vs. SCHOOL</a:t>
            </a:r>
            <a:br>
              <a:rPr lang="en-US" sz="2400" dirty="0" smtClean="0"/>
            </a:br>
            <a:r>
              <a:rPr lang="en-US" sz="2400" dirty="0" smtClean="0"/>
              <a:t>Average APS Scores</a:t>
            </a:r>
            <a:endParaRPr lang="en-US" sz="2400" dirty="0"/>
          </a:p>
        </p:txBody>
      </p:sp>
      <p:sp>
        <p:nvSpPr>
          <p:cNvPr id="3" name="Slide Number Placeholder 2"/>
          <p:cNvSpPr>
            <a:spLocks noGrp="1"/>
          </p:cNvSpPr>
          <p:nvPr>
            <p:ph type="sldNum" sz="quarter" idx="12"/>
          </p:nvPr>
        </p:nvSpPr>
        <p:spPr/>
        <p:txBody>
          <a:bodyPr/>
          <a:lstStyle/>
          <a:p>
            <a:fld id="{4CF67FC2-0794-B848-AD28-07A4687CE89D}" type="slidenum">
              <a:rPr lang="en-US" smtClean="0"/>
              <a:pPr/>
              <a:t>15</a:t>
            </a:fld>
            <a:endParaRPr lang="en-US"/>
          </a:p>
        </p:txBody>
      </p:sp>
      <p:sp>
        <p:nvSpPr>
          <p:cNvPr id="4" name="Footer Placeholder 3"/>
          <p:cNvSpPr>
            <a:spLocks noGrp="1"/>
          </p:cNvSpPr>
          <p:nvPr>
            <p:ph type="ftr" sz="quarter" idx="11"/>
          </p:nvPr>
        </p:nvSpPr>
        <p:spPr/>
        <p:txBody>
          <a:bodyPr/>
          <a:lstStyle/>
          <a:p>
            <a:r>
              <a:rPr lang="en-US" smtClean="0"/>
              <a:t>Sept 2012 – v2 </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2010-11</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16</a:t>
            </a:fld>
            <a:endParaRPr lang="en-US"/>
          </a:p>
        </p:txBody>
      </p:sp>
      <p:sp>
        <p:nvSpPr>
          <p:cNvPr id="5" name="TextBox 4"/>
          <p:cNvSpPr txBox="1"/>
          <p:nvPr/>
        </p:nvSpPr>
        <p:spPr>
          <a:xfrm>
            <a:off x="4419600" y="228600"/>
            <a:ext cx="4572000" cy="830997"/>
          </a:xfrm>
          <a:prstGeom prst="rect">
            <a:avLst/>
          </a:prstGeom>
          <a:noFill/>
        </p:spPr>
        <p:txBody>
          <a:bodyPr wrap="square" rtlCol="0">
            <a:spAutoFit/>
          </a:bodyPr>
          <a:lstStyle/>
          <a:p>
            <a:pPr algn="r"/>
            <a:r>
              <a:rPr lang="en-US" sz="2400" dirty="0" smtClean="0"/>
              <a:t>MMFG Average</a:t>
            </a:r>
          </a:p>
          <a:p>
            <a:pPr algn="r"/>
            <a:r>
              <a:rPr lang="en-US" sz="2400" dirty="0" smtClean="0"/>
              <a:t>versus School Average</a:t>
            </a:r>
            <a:endParaRPr lang="en-US" sz="2400" dirty="0"/>
          </a:p>
        </p:txBody>
      </p:sp>
      <p:pic>
        <p:nvPicPr>
          <p:cNvPr id="7" name="Picture 6"/>
          <p:cNvPicPr>
            <a:picLocks noChangeAspect="1"/>
          </p:cNvPicPr>
          <p:nvPr/>
        </p:nvPicPr>
        <p:blipFill>
          <a:blip r:embed="rId2"/>
          <a:stretch>
            <a:fillRect/>
          </a:stretch>
        </p:blipFill>
        <p:spPr>
          <a:xfrm>
            <a:off x="0" y="2086943"/>
            <a:ext cx="9144000" cy="4313857"/>
          </a:xfrm>
          <a:prstGeom prst="rect">
            <a:avLst/>
          </a:prstGeom>
        </p:spPr>
      </p:pic>
      <p:sp>
        <p:nvSpPr>
          <p:cNvPr id="6" name="TextBox 5"/>
          <p:cNvSpPr txBox="1"/>
          <p:nvPr/>
        </p:nvSpPr>
        <p:spPr>
          <a:xfrm>
            <a:off x="685800" y="1519535"/>
            <a:ext cx="7924800" cy="461665"/>
          </a:xfrm>
          <a:prstGeom prst="rect">
            <a:avLst/>
          </a:prstGeom>
          <a:noFill/>
        </p:spPr>
        <p:txBody>
          <a:bodyPr wrap="square" rtlCol="0">
            <a:spAutoFit/>
          </a:bodyPr>
          <a:lstStyle/>
          <a:p>
            <a:pPr algn="ctr"/>
            <a:r>
              <a:rPr lang="en-US" sz="1200" dirty="0" smtClean="0"/>
              <a:t>On average, the MMFG students had lower APS scores than the school average.</a:t>
            </a:r>
          </a:p>
          <a:p>
            <a:pPr algn="ctr"/>
            <a:r>
              <a:rPr lang="en-US" sz="1200" dirty="0" smtClean="0"/>
              <a:t>CAVEAT:  the “average” term score for MMFG, in certain periods, might only be derived from one or two students.</a:t>
            </a:r>
          </a:p>
        </p:txBody>
      </p:sp>
      <p:sp>
        <p:nvSpPr>
          <p:cNvPr id="8" name="Footer Placeholder 7"/>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2010-11</a:t>
            </a: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fld id="{4CF67FC2-0794-B848-AD28-07A4687CE89D}" type="slidenum">
              <a:rPr lang="en-US" smtClean="0"/>
              <a:pPr/>
              <a:t>17</a:t>
            </a:fld>
            <a:endParaRPr lang="en-US"/>
          </a:p>
        </p:txBody>
      </p:sp>
      <p:sp>
        <p:nvSpPr>
          <p:cNvPr id="5" name="TextBox 4"/>
          <p:cNvSpPr txBox="1"/>
          <p:nvPr/>
        </p:nvSpPr>
        <p:spPr>
          <a:xfrm>
            <a:off x="4419600" y="228600"/>
            <a:ext cx="4572000" cy="830997"/>
          </a:xfrm>
          <a:prstGeom prst="rect">
            <a:avLst/>
          </a:prstGeom>
          <a:noFill/>
        </p:spPr>
        <p:txBody>
          <a:bodyPr wrap="square" rtlCol="0">
            <a:spAutoFit/>
          </a:bodyPr>
          <a:lstStyle/>
          <a:p>
            <a:pPr algn="r"/>
            <a:r>
              <a:rPr lang="en-US" sz="2400" dirty="0" smtClean="0"/>
              <a:t>MMFG Average</a:t>
            </a:r>
          </a:p>
          <a:p>
            <a:pPr algn="r"/>
            <a:r>
              <a:rPr lang="en-US" sz="2400" dirty="0" smtClean="0"/>
              <a:t>versus Control Group Average</a:t>
            </a:r>
            <a:endParaRPr lang="en-US" sz="2400" dirty="0"/>
          </a:p>
        </p:txBody>
      </p:sp>
      <p:pic>
        <p:nvPicPr>
          <p:cNvPr id="6" name="Picture 5"/>
          <p:cNvPicPr>
            <a:picLocks noChangeAspect="1"/>
          </p:cNvPicPr>
          <p:nvPr/>
        </p:nvPicPr>
        <p:blipFill>
          <a:blip r:embed="rId2"/>
          <a:stretch>
            <a:fillRect/>
          </a:stretch>
        </p:blipFill>
        <p:spPr>
          <a:xfrm>
            <a:off x="1" y="2093012"/>
            <a:ext cx="9144000" cy="4307788"/>
          </a:xfrm>
          <a:prstGeom prst="rect">
            <a:avLst/>
          </a:prstGeom>
        </p:spPr>
      </p:pic>
      <p:sp>
        <p:nvSpPr>
          <p:cNvPr id="7" name="TextBox 6"/>
          <p:cNvSpPr txBox="1"/>
          <p:nvPr/>
        </p:nvSpPr>
        <p:spPr>
          <a:xfrm>
            <a:off x="762000" y="1519535"/>
            <a:ext cx="7696200" cy="461665"/>
          </a:xfrm>
          <a:prstGeom prst="rect">
            <a:avLst/>
          </a:prstGeom>
          <a:noFill/>
        </p:spPr>
        <p:txBody>
          <a:bodyPr wrap="square" rtlCol="0">
            <a:spAutoFit/>
          </a:bodyPr>
          <a:lstStyle/>
          <a:p>
            <a:pPr algn="ctr"/>
            <a:r>
              <a:rPr lang="en-US" sz="1200" dirty="0" smtClean="0"/>
              <a:t>On average, the MMFG students had similar APS scores compared to the Control Group. </a:t>
            </a:r>
          </a:p>
          <a:p>
            <a:pPr algn="ctr"/>
            <a:r>
              <a:rPr lang="en-US" sz="1200" dirty="0" smtClean="0"/>
              <a:t>CAVEAT:  both MMFG group and control group involved very small samples.</a:t>
            </a:r>
            <a:endParaRPr lang="en-US" sz="1200" dirty="0"/>
          </a:p>
        </p:txBody>
      </p:sp>
      <p:sp>
        <p:nvSpPr>
          <p:cNvPr id="8" name="Footer Placeholder 7"/>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18</a:t>
            </a:fld>
            <a:endParaRPr lang="en-US"/>
          </a:p>
        </p:txBody>
      </p:sp>
      <p:sp>
        <p:nvSpPr>
          <p:cNvPr id="5" name="TextBox 4"/>
          <p:cNvSpPr txBox="1"/>
          <p:nvPr/>
        </p:nvSpPr>
        <p:spPr>
          <a:xfrm>
            <a:off x="4419600" y="228600"/>
            <a:ext cx="4572000" cy="830997"/>
          </a:xfrm>
          <a:prstGeom prst="rect">
            <a:avLst/>
          </a:prstGeom>
          <a:noFill/>
        </p:spPr>
        <p:txBody>
          <a:bodyPr wrap="square" rtlCol="0">
            <a:spAutoFit/>
          </a:bodyPr>
          <a:lstStyle/>
          <a:p>
            <a:pPr algn="r"/>
            <a:r>
              <a:rPr lang="en-US" sz="2400" dirty="0" smtClean="0"/>
              <a:t>MMFG Average</a:t>
            </a:r>
          </a:p>
          <a:p>
            <a:pPr algn="r"/>
            <a:r>
              <a:rPr lang="en-US" sz="2400" dirty="0" smtClean="0"/>
              <a:t>versus School Average</a:t>
            </a:r>
            <a:endParaRPr lang="en-US" sz="2400" dirty="0"/>
          </a:p>
        </p:txBody>
      </p:sp>
      <p:sp>
        <p:nvSpPr>
          <p:cNvPr id="6" name="TextBox 5"/>
          <p:cNvSpPr txBox="1"/>
          <p:nvPr/>
        </p:nvSpPr>
        <p:spPr>
          <a:xfrm>
            <a:off x="685800" y="1519535"/>
            <a:ext cx="7924800" cy="461665"/>
          </a:xfrm>
          <a:prstGeom prst="rect">
            <a:avLst/>
          </a:prstGeom>
          <a:noFill/>
        </p:spPr>
        <p:txBody>
          <a:bodyPr wrap="square" rtlCol="0">
            <a:spAutoFit/>
          </a:bodyPr>
          <a:lstStyle/>
          <a:p>
            <a:pPr algn="ctr"/>
            <a:r>
              <a:rPr lang="en-US" sz="1200" dirty="0" smtClean="0"/>
              <a:t>On average, the MMFG students had similar APS scores compared to the school average.</a:t>
            </a:r>
          </a:p>
          <a:p>
            <a:pPr algn="ctr"/>
            <a:r>
              <a:rPr lang="en-US" sz="1200" dirty="0" smtClean="0"/>
              <a:t>CAVEAT:  the “average” term score for MMFG, in certain periods, might only be derived from one or two students.</a:t>
            </a:r>
          </a:p>
        </p:txBody>
      </p:sp>
      <p:pic>
        <p:nvPicPr>
          <p:cNvPr id="8" name="Picture 7"/>
          <p:cNvPicPr>
            <a:picLocks noChangeAspect="1"/>
          </p:cNvPicPr>
          <p:nvPr/>
        </p:nvPicPr>
        <p:blipFill>
          <a:blip r:embed="rId2"/>
          <a:stretch>
            <a:fillRect/>
          </a:stretch>
        </p:blipFill>
        <p:spPr>
          <a:xfrm>
            <a:off x="0" y="2047287"/>
            <a:ext cx="9144000" cy="4277314"/>
          </a:xfrm>
          <a:prstGeom prst="rect">
            <a:avLst/>
          </a:prstGeom>
        </p:spPr>
      </p:pic>
      <p:sp>
        <p:nvSpPr>
          <p:cNvPr id="7" name="Footer Placeholder 6"/>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19</a:t>
            </a:fld>
            <a:endParaRPr lang="en-US"/>
          </a:p>
        </p:txBody>
      </p:sp>
      <p:sp>
        <p:nvSpPr>
          <p:cNvPr id="5" name="TextBox 4"/>
          <p:cNvSpPr txBox="1"/>
          <p:nvPr/>
        </p:nvSpPr>
        <p:spPr>
          <a:xfrm>
            <a:off x="4419600" y="228600"/>
            <a:ext cx="4572000" cy="830997"/>
          </a:xfrm>
          <a:prstGeom prst="rect">
            <a:avLst/>
          </a:prstGeom>
          <a:noFill/>
        </p:spPr>
        <p:txBody>
          <a:bodyPr wrap="square" rtlCol="0">
            <a:spAutoFit/>
          </a:bodyPr>
          <a:lstStyle/>
          <a:p>
            <a:pPr algn="r"/>
            <a:r>
              <a:rPr lang="en-US" sz="2400" dirty="0" smtClean="0"/>
              <a:t>MMFG Average</a:t>
            </a:r>
          </a:p>
          <a:p>
            <a:pPr algn="r"/>
            <a:r>
              <a:rPr lang="en-US" sz="2400" dirty="0" smtClean="0"/>
              <a:t>versus Control Group Average</a:t>
            </a:r>
            <a:endParaRPr lang="en-US" sz="2400" dirty="0"/>
          </a:p>
        </p:txBody>
      </p:sp>
      <p:sp>
        <p:nvSpPr>
          <p:cNvPr id="7" name="TextBox 6"/>
          <p:cNvSpPr txBox="1"/>
          <p:nvPr/>
        </p:nvSpPr>
        <p:spPr>
          <a:xfrm>
            <a:off x="762000" y="1475601"/>
            <a:ext cx="7696200" cy="461665"/>
          </a:xfrm>
          <a:prstGeom prst="rect">
            <a:avLst/>
          </a:prstGeom>
          <a:noFill/>
        </p:spPr>
        <p:txBody>
          <a:bodyPr wrap="square" rtlCol="0">
            <a:spAutoFit/>
          </a:bodyPr>
          <a:lstStyle/>
          <a:p>
            <a:pPr algn="ctr"/>
            <a:r>
              <a:rPr lang="en-US" sz="1200" dirty="0" smtClean="0"/>
              <a:t>On average, the MMFG students had higher APS scores than the control group.</a:t>
            </a:r>
          </a:p>
          <a:p>
            <a:pPr algn="ctr"/>
            <a:r>
              <a:rPr lang="en-US" sz="1200" dirty="0" smtClean="0"/>
              <a:t>CAVEAT:  both MMFG group and control group involved very small samples.</a:t>
            </a:r>
            <a:endParaRPr lang="en-US" sz="1200" dirty="0"/>
          </a:p>
        </p:txBody>
      </p:sp>
      <p:pic>
        <p:nvPicPr>
          <p:cNvPr id="8" name="Picture 7"/>
          <p:cNvPicPr>
            <a:picLocks noChangeAspect="1"/>
          </p:cNvPicPr>
          <p:nvPr/>
        </p:nvPicPr>
        <p:blipFill>
          <a:blip r:embed="rId2"/>
          <a:stretch>
            <a:fillRect/>
          </a:stretch>
        </p:blipFill>
        <p:spPr>
          <a:xfrm>
            <a:off x="0" y="2041358"/>
            <a:ext cx="9144000" cy="4283242"/>
          </a:xfrm>
          <a:prstGeom prst="rect">
            <a:avLst/>
          </a:prstGeom>
        </p:spPr>
      </p:pic>
      <p:sp>
        <p:nvSpPr>
          <p:cNvPr id="9" name="Footer Placeholder 8"/>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457200" y="1828800"/>
            <a:ext cx="4114800" cy="4297363"/>
          </a:xfrm>
        </p:spPr>
        <p:txBody>
          <a:bodyPr/>
          <a:lstStyle/>
          <a:p>
            <a:pPr>
              <a:buFont typeface="+mj-lt"/>
              <a:buAutoNum type="arabicPeriod"/>
            </a:pPr>
            <a:r>
              <a:rPr lang="en-US" dirty="0" smtClean="0"/>
              <a:t>Combined Results from All Schools</a:t>
            </a:r>
          </a:p>
          <a:p>
            <a:pPr>
              <a:buFont typeface="+mj-lt"/>
              <a:buAutoNum type="arabicPeriod"/>
            </a:pPr>
            <a:r>
              <a:rPr lang="en-US" dirty="0" smtClean="0"/>
              <a:t>Summary of School Results</a:t>
            </a:r>
          </a:p>
          <a:p>
            <a:pPr>
              <a:buFont typeface="+mj-lt"/>
              <a:buAutoNum type="arabicPeriod"/>
            </a:pPr>
            <a:r>
              <a:rPr lang="en-US" dirty="0" smtClean="0"/>
              <a:t>Analysis of School Data</a:t>
            </a:r>
          </a:p>
          <a:p>
            <a:pPr lvl="1"/>
            <a:r>
              <a:rPr lang="en-US" dirty="0" err="1" smtClean="0"/>
              <a:t>Feltham</a:t>
            </a:r>
            <a:r>
              <a:rPr lang="en-US" dirty="0" smtClean="0"/>
              <a:t> Year 1 (2010-2011 data)</a:t>
            </a:r>
          </a:p>
          <a:p>
            <a:pPr lvl="1"/>
            <a:r>
              <a:rPr lang="en-US" dirty="0" err="1" smtClean="0"/>
              <a:t>Feltham</a:t>
            </a:r>
            <a:r>
              <a:rPr lang="en-US" dirty="0" smtClean="0"/>
              <a:t> Year 2 (2011-2012 data)</a:t>
            </a:r>
          </a:p>
          <a:p>
            <a:pPr lvl="1"/>
            <a:r>
              <a:rPr lang="en-US" dirty="0" smtClean="0"/>
              <a:t>Victoria</a:t>
            </a:r>
          </a:p>
          <a:p>
            <a:pPr lvl="1"/>
            <a:r>
              <a:rPr lang="en-US" dirty="0" smtClean="0"/>
              <a:t>Forge Lane	</a:t>
            </a:r>
          </a:p>
          <a:p>
            <a:pPr>
              <a:buFont typeface="+mj-lt"/>
              <a:buAutoNum type="arabicPeriod"/>
            </a:pPr>
            <a:r>
              <a:rPr lang="en-US" dirty="0" smtClean="0"/>
              <a:t>Conclusions</a:t>
            </a:r>
          </a:p>
          <a:p>
            <a:pPr>
              <a:buFont typeface="+mj-lt"/>
              <a:buAutoNum type="arabicPeriod"/>
            </a:pPr>
            <a:r>
              <a:rPr lang="en-US" dirty="0" smtClean="0"/>
              <a:t>Appendix</a:t>
            </a:r>
          </a:p>
          <a:p>
            <a:pPr lvl="1"/>
            <a:r>
              <a:rPr lang="en-US" dirty="0" smtClean="0"/>
              <a:t>Average APS Scores (MMFG vs. Control vs. School)</a:t>
            </a:r>
          </a:p>
          <a:p>
            <a:pPr lvl="1"/>
            <a:r>
              <a:rPr lang="en-US" dirty="0" smtClean="0"/>
              <a:t>Sample of Individual Student Scores compared to controls</a:t>
            </a:r>
          </a:p>
          <a:p>
            <a:endParaRPr lang="en-US" dirty="0" smtClean="0"/>
          </a:p>
        </p:txBody>
      </p:sp>
      <p:sp>
        <p:nvSpPr>
          <p:cNvPr id="4" name="Slide Number Placeholder 3"/>
          <p:cNvSpPr>
            <a:spLocks noGrp="1"/>
          </p:cNvSpPr>
          <p:nvPr>
            <p:ph type="sldNum" sz="quarter" idx="12"/>
          </p:nvPr>
        </p:nvSpPr>
        <p:spPr>
          <a:xfrm>
            <a:off x="7010400" y="6553200"/>
            <a:ext cx="2133600" cy="365125"/>
          </a:xfrm>
        </p:spPr>
        <p:txBody>
          <a:bodyPr/>
          <a:lstStyle/>
          <a:p>
            <a:fld id="{4CF67FC2-0794-B848-AD28-07A4687CE89D}" type="slidenum">
              <a:rPr lang="en-US" smtClean="0"/>
              <a:pPr/>
              <a:t>2</a:t>
            </a:fld>
            <a:endParaRPr lang="en-US"/>
          </a:p>
        </p:txBody>
      </p:sp>
      <p:sp>
        <p:nvSpPr>
          <p:cNvPr id="5" name="TextBox 4"/>
          <p:cNvSpPr txBox="1"/>
          <p:nvPr/>
        </p:nvSpPr>
        <p:spPr>
          <a:xfrm>
            <a:off x="5257800" y="1828800"/>
            <a:ext cx="3581400" cy="3708707"/>
          </a:xfrm>
          <a:prstGeom prst="rect">
            <a:avLst/>
          </a:prstGeom>
          <a:solidFill>
            <a:schemeClr val="bg1">
              <a:lumMod val="95000"/>
            </a:schemeClr>
          </a:solidFill>
          <a:ln>
            <a:solidFill>
              <a:schemeClr val="bg1">
                <a:lumMod val="75000"/>
              </a:schemeClr>
            </a:solidFill>
          </a:ln>
        </p:spPr>
        <p:txBody>
          <a:bodyPr wrap="square" rtlCol="0">
            <a:spAutoFit/>
          </a:bodyPr>
          <a:lstStyle/>
          <a:p>
            <a:pPr marL="182563" indent="-182563">
              <a:spcAft>
                <a:spcPts val="600"/>
              </a:spcAft>
            </a:pPr>
            <a:r>
              <a:rPr lang="en-US" sz="1200" b="1" dirty="0" smtClean="0"/>
              <a:t>Key Insights Revealed</a:t>
            </a:r>
            <a:r>
              <a:rPr lang="en-US" sz="1100" dirty="0" smtClean="0"/>
              <a:t>:</a:t>
            </a:r>
          </a:p>
          <a:p>
            <a:pPr marL="182563" indent="-182563">
              <a:spcAft>
                <a:spcPts val="600"/>
              </a:spcAft>
              <a:buFont typeface="Wingdings" charset="2"/>
              <a:buChar char="v"/>
            </a:pPr>
            <a:r>
              <a:rPr lang="en-US" sz="1100" dirty="0" smtClean="0"/>
              <a:t>Overall, the MMFG program is having a positive impact on student attainment.  On average, the initial data indicates that MMFG students advance their APS scores faster than the National Curriculum benchmark.</a:t>
            </a:r>
          </a:p>
          <a:p>
            <a:pPr marL="182563" indent="-182563">
              <a:spcAft>
                <a:spcPts val="600"/>
              </a:spcAft>
              <a:buFont typeface="Wingdings" charset="2"/>
              <a:buChar char="v"/>
            </a:pPr>
            <a:endParaRPr lang="en-US" sz="1100" dirty="0" smtClean="0"/>
          </a:p>
          <a:p>
            <a:pPr marL="182563" indent="-182563">
              <a:spcAft>
                <a:spcPts val="600"/>
              </a:spcAft>
              <a:buFont typeface="Wingdings" charset="2"/>
              <a:buChar char="v"/>
            </a:pPr>
            <a:r>
              <a:rPr lang="en-US" sz="1100" dirty="0" smtClean="0"/>
              <a:t>The rate of progress in attainment is quite variable for each individual student on a term by term basis.  Because of the small number of MMFG students at each school, there is also much variability in the comparison of results from school to school.</a:t>
            </a:r>
          </a:p>
          <a:p>
            <a:pPr marL="182563" indent="-182563">
              <a:spcAft>
                <a:spcPts val="600"/>
              </a:spcAft>
              <a:buFont typeface="Wingdings" charset="2"/>
              <a:buChar char="v"/>
            </a:pPr>
            <a:endParaRPr lang="en-US" sz="1100" dirty="0" smtClean="0"/>
          </a:p>
          <a:p>
            <a:pPr marL="182563" indent="-182563">
              <a:spcAft>
                <a:spcPts val="600"/>
              </a:spcAft>
              <a:buFont typeface="Wingdings" charset="2"/>
              <a:buChar char="v"/>
            </a:pPr>
            <a:r>
              <a:rPr lang="en-US" sz="1100" dirty="0" smtClean="0"/>
              <a:t>This analysis gains more and more robustness, as more data is collected from the students involved and added to the model.  As the study grows, the impact of any missing data elements will be minimized, and more certain conclusions about the impact of the MMFG program can be established.</a:t>
            </a:r>
          </a:p>
        </p:txBody>
      </p:sp>
      <p:sp>
        <p:nvSpPr>
          <p:cNvPr id="6" name="Footer Placeholder 5"/>
          <p:cNvSpPr>
            <a:spLocks noGrp="1"/>
          </p:cNvSpPr>
          <p:nvPr>
            <p:ph type="ftr" sz="quarter" idx="11"/>
          </p:nvPr>
        </p:nvSpPr>
        <p:spPr/>
        <p:txBody>
          <a:bodyPr/>
          <a:lstStyle/>
          <a:p>
            <a:r>
              <a:rPr lang="en-US" smtClean="0"/>
              <a:t>Sept 2012 – v2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2400" dirty="0" smtClean="0"/>
              <a:t>Appendix II:</a:t>
            </a:r>
            <a:br>
              <a:rPr lang="en-US" sz="2400" dirty="0" smtClean="0"/>
            </a:br>
            <a:r>
              <a:rPr lang="en-US" sz="2400" dirty="0" smtClean="0"/>
              <a:t>Individual Student Attainment</a:t>
            </a:r>
            <a:endParaRPr lang="en-US" sz="2400" dirty="0"/>
          </a:p>
        </p:txBody>
      </p:sp>
      <p:sp>
        <p:nvSpPr>
          <p:cNvPr id="3" name="Slide Number Placeholder 2"/>
          <p:cNvSpPr>
            <a:spLocks noGrp="1"/>
          </p:cNvSpPr>
          <p:nvPr>
            <p:ph type="sldNum" sz="quarter" idx="12"/>
          </p:nvPr>
        </p:nvSpPr>
        <p:spPr/>
        <p:txBody>
          <a:bodyPr/>
          <a:lstStyle/>
          <a:p>
            <a:fld id="{4CF67FC2-0794-B848-AD28-07A4687CE89D}" type="slidenum">
              <a:rPr lang="en-US" smtClean="0"/>
              <a:pPr/>
              <a:t>20</a:t>
            </a:fld>
            <a:endParaRPr lang="en-US"/>
          </a:p>
        </p:txBody>
      </p:sp>
      <p:sp>
        <p:nvSpPr>
          <p:cNvPr id="4" name="Footer Placeholder 3"/>
          <p:cNvSpPr>
            <a:spLocks noGrp="1"/>
          </p:cNvSpPr>
          <p:nvPr>
            <p:ph type="ftr" sz="quarter" idx="11"/>
          </p:nvPr>
        </p:nvSpPr>
        <p:spPr/>
        <p:txBody>
          <a:bodyPr/>
          <a:lstStyle/>
          <a:p>
            <a:r>
              <a:rPr lang="en-US" smtClean="0"/>
              <a:t>Sept 2012 – v2 </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2010-11</a:t>
            </a:r>
            <a:endParaRPr lang="en-US" dirty="0"/>
          </a:p>
        </p:txBody>
      </p:sp>
      <p:pic>
        <p:nvPicPr>
          <p:cNvPr id="8" name="Picture 7"/>
          <p:cNvPicPr>
            <a:picLocks noChangeAspect="1"/>
          </p:cNvPicPr>
          <p:nvPr/>
        </p:nvPicPr>
        <p:blipFill>
          <a:blip r:embed="rId2"/>
          <a:stretch>
            <a:fillRect/>
          </a:stretch>
        </p:blipFill>
        <p:spPr>
          <a:xfrm>
            <a:off x="0" y="1931328"/>
            <a:ext cx="9144000" cy="4393272"/>
          </a:xfrm>
          <a:prstGeom prst="rect">
            <a:avLst/>
          </a:prstGeom>
        </p:spPr>
      </p:pic>
      <p:sp>
        <p:nvSpPr>
          <p:cNvPr id="4" name="Slide Number Placeholder 3"/>
          <p:cNvSpPr>
            <a:spLocks noGrp="1"/>
          </p:cNvSpPr>
          <p:nvPr>
            <p:ph type="sldNum" sz="quarter" idx="12"/>
          </p:nvPr>
        </p:nvSpPr>
        <p:spPr/>
        <p:txBody>
          <a:bodyPr/>
          <a:lstStyle/>
          <a:p>
            <a:fld id="{4CF67FC2-0794-B848-AD28-07A4687CE89D}" type="slidenum">
              <a:rPr lang="en-US" smtClean="0"/>
              <a:pPr/>
              <a:t>21</a:t>
            </a:fld>
            <a:endParaRPr lang="en-US"/>
          </a:p>
        </p:txBody>
      </p:sp>
      <p:sp>
        <p:nvSpPr>
          <p:cNvPr id="5" name="TextBox 4"/>
          <p:cNvSpPr txBox="1"/>
          <p:nvPr/>
        </p:nvSpPr>
        <p:spPr>
          <a:xfrm>
            <a:off x="4419600" y="381000"/>
            <a:ext cx="4572000" cy="461665"/>
          </a:xfrm>
          <a:prstGeom prst="rect">
            <a:avLst/>
          </a:prstGeom>
          <a:noFill/>
        </p:spPr>
        <p:txBody>
          <a:bodyPr wrap="square" rtlCol="0">
            <a:spAutoFit/>
          </a:bodyPr>
          <a:lstStyle/>
          <a:p>
            <a:pPr algn="r"/>
            <a:r>
              <a:rPr lang="en-US" sz="2400" dirty="0" smtClean="0"/>
              <a:t>Student 1 vs. School Average</a:t>
            </a:r>
            <a:endParaRPr lang="en-US" sz="2400" dirty="0"/>
          </a:p>
        </p:txBody>
      </p:sp>
      <p:sp>
        <p:nvSpPr>
          <p:cNvPr id="6" name="Footer Placeholder 5"/>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81188"/>
            <a:ext cx="9144000" cy="4416333"/>
          </a:xfrm>
          <a:prstGeom prst="rect">
            <a:avLst/>
          </a:prstGeom>
        </p:spPr>
      </p:pic>
      <p:sp>
        <p:nvSpPr>
          <p:cNvPr id="5" name="Slide Number Placeholder 4"/>
          <p:cNvSpPr>
            <a:spLocks noGrp="1"/>
          </p:cNvSpPr>
          <p:nvPr>
            <p:ph type="sldNum" sz="quarter" idx="12"/>
          </p:nvPr>
        </p:nvSpPr>
        <p:spPr/>
        <p:txBody>
          <a:bodyPr/>
          <a:lstStyle/>
          <a:p>
            <a:fld id="{4CF67FC2-0794-B848-AD28-07A4687CE89D}" type="slidenum">
              <a:rPr lang="en-US" smtClean="0"/>
              <a:pPr/>
              <a:t>22</a:t>
            </a:fld>
            <a:endParaRPr lang="en-US"/>
          </a:p>
        </p:txBody>
      </p:sp>
      <p:sp>
        <p:nvSpPr>
          <p:cNvPr id="6" name="TextBox 5"/>
          <p:cNvSpPr txBox="1"/>
          <p:nvPr/>
        </p:nvSpPr>
        <p:spPr>
          <a:xfrm>
            <a:off x="4419600" y="381000"/>
            <a:ext cx="4572000" cy="461665"/>
          </a:xfrm>
          <a:prstGeom prst="rect">
            <a:avLst/>
          </a:prstGeom>
          <a:noFill/>
        </p:spPr>
        <p:txBody>
          <a:bodyPr wrap="square" rtlCol="0">
            <a:spAutoFit/>
          </a:bodyPr>
          <a:lstStyle/>
          <a:p>
            <a:pPr algn="r"/>
            <a:r>
              <a:rPr lang="en-US" sz="2400" dirty="0" smtClean="0"/>
              <a:t>Student 2 vs. School Average</a:t>
            </a:r>
            <a:endParaRPr lang="en-US" sz="2400" dirty="0"/>
          </a:p>
        </p:txBody>
      </p:sp>
      <p:sp>
        <p:nvSpPr>
          <p:cNvPr id="7" name="Title 6"/>
          <p:cNvSpPr>
            <a:spLocks noGrp="1"/>
          </p:cNvSpPr>
          <p:nvPr>
            <p:ph type="title"/>
          </p:nvPr>
        </p:nvSpPr>
        <p:spPr/>
        <p:txBody>
          <a:bodyPr/>
          <a:lstStyle/>
          <a:p>
            <a:r>
              <a:rPr lang="en-US" dirty="0" err="1" smtClean="0"/>
              <a:t>Feltham</a:t>
            </a:r>
            <a:r>
              <a:rPr lang="en-US" dirty="0" smtClean="0"/>
              <a:t> 2010-11</a:t>
            </a:r>
            <a:endParaRPr lang="en-US" dirty="0"/>
          </a:p>
        </p:txBody>
      </p:sp>
      <p:sp>
        <p:nvSpPr>
          <p:cNvPr id="8" name="Footer Placeholder 7"/>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2010-11</a:t>
            </a:r>
            <a:endParaRPr lang="en-US" dirty="0"/>
          </a:p>
        </p:txBody>
      </p:sp>
      <p:pic>
        <p:nvPicPr>
          <p:cNvPr id="4" name="Picture 3"/>
          <p:cNvPicPr>
            <a:picLocks noChangeAspect="1"/>
          </p:cNvPicPr>
          <p:nvPr/>
        </p:nvPicPr>
        <p:blipFill>
          <a:blip r:embed="rId2"/>
          <a:stretch>
            <a:fillRect/>
          </a:stretch>
        </p:blipFill>
        <p:spPr>
          <a:xfrm>
            <a:off x="0" y="1826490"/>
            <a:ext cx="9144000" cy="4421910"/>
          </a:xfrm>
          <a:prstGeom prst="rect">
            <a:avLst/>
          </a:prstGeom>
        </p:spPr>
      </p:pic>
      <p:sp>
        <p:nvSpPr>
          <p:cNvPr id="5" name="Slide Number Placeholder 4"/>
          <p:cNvSpPr>
            <a:spLocks noGrp="1"/>
          </p:cNvSpPr>
          <p:nvPr>
            <p:ph type="sldNum" sz="quarter" idx="12"/>
          </p:nvPr>
        </p:nvSpPr>
        <p:spPr/>
        <p:txBody>
          <a:bodyPr/>
          <a:lstStyle/>
          <a:p>
            <a:fld id="{4CF67FC2-0794-B848-AD28-07A4687CE89D}" type="slidenum">
              <a:rPr lang="en-US" smtClean="0"/>
              <a:pPr/>
              <a:t>23</a:t>
            </a:fld>
            <a:endParaRPr lang="en-US"/>
          </a:p>
        </p:txBody>
      </p:sp>
      <p:sp>
        <p:nvSpPr>
          <p:cNvPr id="6" name="TextBox 5"/>
          <p:cNvSpPr txBox="1"/>
          <p:nvPr/>
        </p:nvSpPr>
        <p:spPr>
          <a:xfrm>
            <a:off x="4419600" y="381000"/>
            <a:ext cx="4572000" cy="461665"/>
          </a:xfrm>
          <a:prstGeom prst="rect">
            <a:avLst/>
          </a:prstGeom>
          <a:noFill/>
        </p:spPr>
        <p:txBody>
          <a:bodyPr wrap="square" rtlCol="0">
            <a:spAutoFit/>
          </a:bodyPr>
          <a:lstStyle/>
          <a:p>
            <a:pPr algn="r"/>
            <a:r>
              <a:rPr lang="en-US" sz="2400" dirty="0" smtClean="0"/>
              <a:t>Student 4 vs. School Average</a:t>
            </a:r>
            <a:endParaRPr lang="en-US" sz="2400" dirty="0"/>
          </a:p>
        </p:txBody>
      </p:sp>
      <p:sp>
        <p:nvSpPr>
          <p:cNvPr id="7" name="Footer Placeholder 6"/>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2010-11</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24</a:t>
            </a:fld>
            <a:endParaRPr lang="en-US"/>
          </a:p>
        </p:txBody>
      </p:sp>
      <p:sp>
        <p:nvSpPr>
          <p:cNvPr id="5" name="TextBox 4"/>
          <p:cNvSpPr txBox="1"/>
          <p:nvPr/>
        </p:nvSpPr>
        <p:spPr>
          <a:xfrm>
            <a:off x="4419600" y="381000"/>
            <a:ext cx="4572000" cy="461665"/>
          </a:xfrm>
          <a:prstGeom prst="rect">
            <a:avLst/>
          </a:prstGeom>
          <a:noFill/>
        </p:spPr>
        <p:txBody>
          <a:bodyPr wrap="square" rtlCol="0">
            <a:spAutoFit/>
          </a:bodyPr>
          <a:lstStyle/>
          <a:p>
            <a:pPr algn="r"/>
            <a:r>
              <a:rPr lang="en-US" sz="2400" dirty="0" smtClean="0"/>
              <a:t>Student 1 vs. Control Group</a:t>
            </a:r>
            <a:endParaRPr lang="en-US" sz="2400" dirty="0"/>
          </a:p>
        </p:txBody>
      </p:sp>
      <p:pic>
        <p:nvPicPr>
          <p:cNvPr id="6" name="Picture 5"/>
          <p:cNvPicPr>
            <a:picLocks noChangeAspect="1"/>
          </p:cNvPicPr>
          <p:nvPr/>
        </p:nvPicPr>
        <p:blipFill>
          <a:blip r:embed="rId2"/>
          <a:stretch>
            <a:fillRect/>
          </a:stretch>
        </p:blipFill>
        <p:spPr>
          <a:xfrm>
            <a:off x="29974" y="1676400"/>
            <a:ext cx="9114026" cy="4326278"/>
          </a:xfrm>
          <a:prstGeom prst="rect">
            <a:avLst/>
          </a:prstGeom>
        </p:spPr>
      </p:pic>
      <p:sp>
        <p:nvSpPr>
          <p:cNvPr id="7" name="Footer Placeholder 6"/>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F67FC2-0794-B848-AD28-07A4687CE89D}" type="slidenum">
              <a:rPr lang="en-US" smtClean="0"/>
              <a:pPr/>
              <a:t>25</a:t>
            </a:fld>
            <a:endParaRPr lang="en-US"/>
          </a:p>
        </p:txBody>
      </p:sp>
      <p:sp>
        <p:nvSpPr>
          <p:cNvPr id="6" name="TextBox 5"/>
          <p:cNvSpPr txBox="1"/>
          <p:nvPr/>
        </p:nvSpPr>
        <p:spPr>
          <a:xfrm>
            <a:off x="4419600" y="381000"/>
            <a:ext cx="4572000" cy="461665"/>
          </a:xfrm>
          <a:prstGeom prst="rect">
            <a:avLst/>
          </a:prstGeom>
          <a:noFill/>
        </p:spPr>
        <p:txBody>
          <a:bodyPr wrap="square" rtlCol="0">
            <a:spAutoFit/>
          </a:bodyPr>
          <a:lstStyle/>
          <a:p>
            <a:pPr algn="r"/>
            <a:r>
              <a:rPr lang="en-US" sz="2400" dirty="0" smtClean="0"/>
              <a:t>Student 2 vs. Control Group</a:t>
            </a:r>
            <a:endParaRPr lang="en-US" sz="2400" dirty="0"/>
          </a:p>
        </p:txBody>
      </p:sp>
      <p:sp>
        <p:nvSpPr>
          <p:cNvPr id="7" name="Title 6"/>
          <p:cNvSpPr>
            <a:spLocks noGrp="1"/>
          </p:cNvSpPr>
          <p:nvPr>
            <p:ph type="title"/>
          </p:nvPr>
        </p:nvSpPr>
        <p:spPr/>
        <p:txBody>
          <a:bodyPr/>
          <a:lstStyle/>
          <a:p>
            <a:r>
              <a:rPr lang="en-US" dirty="0" err="1" smtClean="0"/>
              <a:t>Feltham</a:t>
            </a:r>
            <a:r>
              <a:rPr lang="en-US" dirty="0" smtClean="0"/>
              <a:t> 2010-11</a:t>
            </a:r>
            <a:endParaRPr lang="en-US" dirty="0"/>
          </a:p>
        </p:txBody>
      </p:sp>
      <p:pic>
        <p:nvPicPr>
          <p:cNvPr id="8" name="Picture 7"/>
          <p:cNvPicPr>
            <a:picLocks noChangeAspect="1"/>
          </p:cNvPicPr>
          <p:nvPr/>
        </p:nvPicPr>
        <p:blipFill>
          <a:blip r:embed="rId2"/>
          <a:stretch>
            <a:fillRect/>
          </a:stretch>
        </p:blipFill>
        <p:spPr>
          <a:xfrm>
            <a:off x="0" y="1651322"/>
            <a:ext cx="9144000" cy="4444678"/>
          </a:xfrm>
          <a:prstGeom prst="rect">
            <a:avLst/>
          </a:prstGeom>
        </p:spPr>
      </p:pic>
      <p:sp>
        <p:nvSpPr>
          <p:cNvPr id="9" name="Footer Placeholder 8"/>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2010-11</a:t>
            </a:r>
            <a:endParaRPr lang="en-US" dirty="0"/>
          </a:p>
        </p:txBody>
      </p:sp>
      <p:sp>
        <p:nvSpPr>
          <p:cNvPr id="5" name="Slide Number Placeholder 4"/>
          <p:cNvSpPr>
            <a:spLocks noGrp="1"/>
          </p:cNvSpPr>
          <p:nvPr>
            <p:ph type="sldNum" sz="quarter" idx="12"/>
          </p:nvPr>
        </p:nvSpPr>
        <p:spPr/>
        <p:txBody>
          <a:bodyPr/>
          <a:lstStyle/>
          <a:p>
            <a:fld id="{4CF67FC2-0794-B848-AD28-07A4687CE89D}" type="slidenum">
              <a:rPr lang="en-US" smtClean="0"/>
              <a:pPr/>
              <a:t>26</a:t>
            </a:fld>
            <a:endParaRPr lang="en-US"/>
          </a:p>
        </p:txBody>
      </p:sp>
      <p:sp>
        <p:nvSpPr>
          <p:cNvPr id="6" name="TextBox 5"/>
          <p:cNvSpPr txBox="1"/>
          <p:nvPr/>
        </p:nvSpPr>
        <p:spPr>
          <a:xfrm>
            <a:off x="4419600" y="381000"/>
            <a:ext cx="4572000" cy="461665"/>
          </a:xfrm>
          <a:prstGeom prst="rect">
            <a:avLst/>
          </a:prstGeom>
          <a:noFill/>
        </p:spPr>
        <p:txBody>
          <a:bodyPr wrap="square" rtlCol="0">
            <a:spAutoFit/>
          </a:bodyPr>
          <a:lstStyle/>
          <a:p>
            <a:pPr algn="r"/>
            <a:r>
              <a:rPr lang="en-US" sz="2400" dirty="0" smtClean="0"/>
              <a:t>Student 4 vs. Control Group</a:t>
            </a:r>
            <a:endParaRPr lang="en-US" sz="2400" dirty="0"/>
          </a:p>
        </p:txBody>
      </p:sp>
      <p:pic>
        <p:nvPicPr>
          <p:cNvPr id="7" name="Picture 6"/>
          <p:cNvPicPr>
            <a:picLocks noChangeAspect="1"/>
          </p:cNvPicPr>
          <p:nvPr/>
        </p:nvPicPr>
        <p:blipFill>
          <a:blip r:embed="rId2"/>
          <a:stretch>
            <a:fillRect/>
          </a:stretch>
        </p:blipFill>
        <p:spPr>
          <a:xfrm>
            <a:off x="0" y="1783465"/>
            <a:ext cx="9144000" cy="4236335"/>
          </a:xfrm>
          <a:prstGeom prst="rect">
            <a:avLst/>
          </a:prstGeom>
        </p:spPr>
      </p:pic>
      <p:sp>
        <p:nvSpPr>
          <p:cNvPr id="8" name="Footer Placeholder 7"/>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fld id="{4CF67FC2-0794-B848-AD28-07A4687CE89D}" type="slidenum">
              <a:rPr lang="en-US" smtClean="0"/>
              <a:pPr/>
              <a:t>27</a:t>
            </a:fld>
            <a:endParaRPr lang="en-US"/>
          </a:p>
        </p:txBody>
      </p:sp>
      <p:sp>
        <p:nvSpPr>
          <p:cNvPr id="6" name="TextBox 5"/>
          <p:cNvSpPr txBox="1"/>
          <p:nvPr/>
        </p:nvSpPr>
        <p:spPr>
          <a:xfrm>
            <a:off x="4419600" y="381000"/>
            <a:ext cx="4572000" cy="461665"/>
          </a:xfrm>
          <a:prstGeom prst="rect">
            <a:avLst/>
          </a:prstGeom>
          <a:noFill/>
        </p:spPr>
        <p:txBody>
          <a:bodyPr wrap="square" rtlCol="0">
            <a:spAutoFit/>
          </a:bodyPr>
          <a:lstStyle/>
          <a:p>
            <a:pPr algn="r"/>
            <a:r>
              <a:rPr lang="en-US" sz="2400" dirty="0" smtClean="0"/>
              <a:t>Student 1 vs. School Average</a:t>
            </a:r>
            <a:endParaRPr lang="en-US" sz="2400" dirty="0"/>
          </a:p>
        </p:txBody>
      </p:sp>
      <p:pic>
        <p:nvPicPr>
          <p:cNvPr id="7" name="Picture 6"/>
          <p:cNvPicPr>
            <a:picLocks noChangeAspect="1"/>
          </p:cNvPicPr>
          <p:nvPr/>
        </p:nvPicPr>
        <p:blipFill>
          <a:blip r:embed="rId2"/>
          <a:stretch>
            <a:fillRect/>
          </a:stretch>
        </p:blipFill>
        <p:spPr>
          <a:xfrm>
            <a:off x="0" y="1752600"/>
            <a:ext cx="9144000" cy="4505913"/>
          </a:xfrm>
          <a:prstGeom prst="rect">
            <a:avLst/>
          </a:prstGeom>
        </p:spPr>
      </p:pic>
      <p:sp>
        <p:nvSpPr>
          <p:cNvPr id="8" name="Footer Placeholder 7"/>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6" name="Slide Number Placeholder 5"/>
          <p:cNvSpPr>
            <a:spLocks noGrp="1"/>
          </p:cNvSpPr>
          <p:nvPr>
            <p:ph type="sldNum" sz="quarter" idx="12"/>
          </p:nvPr>
        </p:nvSpPr>
        <p:spPr/>
        <p:txBody>
          <a:bodyPr/>
          <a:lstStyle/>
          <a:p>
            <a:fld id="{4CF67FC2-0794-B848-AD28-07A4687CE89D}" type="slidenum">
              <a:rPr lang="en-US" smtClean="0"/>
              <a:pPr/>
              <a:t>28</a:t>
            </a:fld>
            <a:endParaRPr lang="en-US"/>
          </a:p>
        </p:txBody>
      </p:sp>
      <p:sp>
        <p:nvSpPr>
          <p:cNvPr id="7" name="TextBox 6"/>
          <p:cNvSpPr txBox="1"/>
          <p:nvPr/>
        </p:nvSpPr>
        <p:spPr>
          <a:xfrm>
            <a:off x="4419600" y="381000"/>
            <a:ext cx="4572000" cy="461665"/>
          </a:xfrm>
          <a:prstGeom prst="rect">
            <a:avLst/>
          </a:prstGeom>
          <a:noFill/>
        </p:spPr>
        <p:txBody>
          <a:bodyPr wrap="square" rtlCol="0">
            <a:spAutoFit/>
          </a:bodyPr>
          <a:lstStyle/>
          <a:p>
            <a:pPr algn="r"/>
            <a:r>
              <a:rPr lang="en-US" sz="2400" dirty="0" smtClean="0"/>
              <a:t>Student 2 vs. School Average</a:t>
            </a:r>
            <a:endParaRPr lang="en-US" sz="2400" dirty="0"/>
          </a:p>
        </p:txBody>
      </p:sp>
      <p:pic>
        <p:nvPicPr>
          <p:cNvPr id="8" name="Picture 7"/>
          <p:cNvPicPr>
            <a:picLocks noChangeAspect="1"/>
          </p:cNvPicPr>
          <p:nvPr/>
        </p:nvPicPr>
        <p:blipFill>
          <a:blip r:embed="rId2"/>
          <a:stretch>
            <a:fillRect/>
          </a:stretch>
        </p:blipFill>
        <p:spPr>
          <a:xfrm>
            <a:off x="0" y="1664368"/>
            <a:ext cx="9144000" cy="4584032"/>
          </a:xfrm>
          <a:prstGeom prst="rect">
            <a:avLst/>
          </a:prstGeom>
        </p:spPr>
      </p:pic>
      <p:sp>
        <p:nvSpPr>
          <p:cNvPr id="9" name="Footer Placeholder 8"/>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29</a:t>
            </a:fld>
            <a:endParaRPr lang="en-US"/>
          </a:p>
        </p:txBody>
      </p:sp>
      <p:sp>
        <p:nvSpPr>
          <p:cNvPr id="5" name="TextBox 4"/>
          <p:cNvSpPr txBox="1"/>
          <p:nvPr/>
        </p:nvSpPr>
        <p:spPr>
          <a:xfrm>
            <a:off x="4419600" y="381000"/>
            <a:ext cx="4572000" cy="461665"/>
          </a:xfrm>
          <a:prstGeom prst="rect">
            <a:avLst/>
          </a:prstGeom>
          <a:noFill/>
        </p:spPr>
        <p:txBody>
          <a:bodyPr wrap="square" rtlCol="0">
            <a:spAutoFit/>
          </a:bodyPr>
          <a:lstStyle/>
          <a:p>
            <a:pPr algn="r"/>
            <a:r>
              <a:rPr lang="en-US" sz="2400" dirty="0" smtClean="0"/>
              <a:t>Student 4 vs. School Average</a:t>
            </a:r>
            <a:endParaRPr lang="en-US" sz="2400" dirty="0"/>
          </a:p>
        </p:txBody>
      </p:sp>
      <p:pic>
        <p:nvPicPr>
          <p:cNvPr id="6" name="Picture 5"/>
          <p:cNvPicPr>
            <a:picLocks noChangeAspect="1"/>
          </p:cNvPicPr>
          <p:nvPr/>
        </p:nvPicPr>
        <p:blipFill>
          <a:blip r:embed="rId2"/>
          <a:stretch>
            <a:fillRect/>
          </a:stretch>
        </p:blipFill>
        <p:spPr>
          <a:xfrm>
            <a:off x="0" y="1664368"/>
            <a:ext cx="9144000" cy="4584032"/>
          </a:xfrm>
          <a:prstGeom prst="rect">
            <a:avLst/>
          </a:prstGeom>
        </p:spPr>
      </p:pic>
      <p:sp>
        <p:nvSpPr>
          <p:cNvPr id="7" name="Footer Placeholder 6"/>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Results </a:t>
            </a:r>
            <a:br>
              <a:rPr lang="en-US" dirty="0" smtClean="0"/>
            </a:br>
            <a:r>
              <a:rPr lang="en-US" dirty="0" smtClean="0"/>
              <a:t>from All Schools</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3</a:t>
            </a:fld>
            <a:endParaRPr lang="en-US"/>
          </a:p>
        </p:txBody>
      </p:sp>
      <p:sp>
        <p:nvSpPr>
          <p:cNvPr id="5" name="TextBox 4"/>
          <p:cNvSpPr txBox="1"/>
          <p:nvPr/>
        </p:nvSpPr>
        <p:spPr>
          <a:xfrm>
            <a:off x="4114800" y="228600"/>
            <a:ext cx="4876800" cy="830997"/>
          </a:xfrm>
          <a:prstGeom prst="rect">
            <a:avLst/>
          </a:prstGeom>
          <a:noFill/>
        </p:spPr>
        <p:txBody>
          <a:bodyPr wrap="square" rtlCol="0">
            <a:spAutoFit/>
          </a:bodyPr>
          <a:lstStyle/>
          <a:p>
            <a:pPr algn="r"/>
            <a:r>
              <a:rPr lang="en-US" sz="2400" dirty="0" smtClean="0"/>
              <a:t>Combined Average </a:t>
            </a:r>
          </a:p>
          <a:p>
            <a:pPr algn="r"/>
            <a:r>
              <a:rPr lang="en-US" sz="2400" dirty="0" smtClean="0"/>
              <a:t>Delta APS per Term</a:t>
            </a:r>
          </a:p>
        </p:txBody>
      </p:sp>
      <p:sp>
        <p:nvSpPr>
          <p:cNvPr id="6" name="TextBox 5"/>
          <p:cNvSpPr txBox="1"/>
          <p:nvPr/>
        </p:nvSpPr>
        <p:spPr>
          <a:xfrm>
            <a:off x="457200" y="1524000"/>
            <a:ext cx="8305800" cy="830997"/>
          </a:xfrm>
          <a:prstGeom prst="rect">
            <a:avLst/>
          </a:prstGeom>
          <a:noFill/>
        </p:spPr>
        <p:txBody>
          <a:bodyPr wrap="square" rtlCol="0">
            <a:spAutoFit/>
          </a:bodyPr>
          <a:lstStyle/>
          <a:p>
            <a:pPr marL="268288" indent="-268288">
              <a:buFont typeface="Arial"/>
              <a:buChar char="•"/>
            </a:pPr>
            <a:r>
              <a:rPr lang="en-US" sz="1200" dirty="0" smtClean="0"/>
              <a:t>On average, MMFG students appear to advance their APS scores faster than the National Curriculum benchmark (1.10 per term for MMFG, versus 1.0 per term for NC)</a:t>
            </a:r>
          </a:p>
          <a:p>
            <a:pPr marL="268288" indent="-268288">
              <a:buFont typeface="Arial"/>
              <a:buChar char="•"/>
            </a:pPr>
            <a:endParaRPr lang="en-US" sz="1200" dirty="0" smtClean="0"/>
          </a:p>
          <a:p>
            <a:pPr marL="268288" indent="-268288">
              <a:buFont typeface="Arial"/>
              <a:buChar char="•"/>
            </a:pPr>
            <a:r>
              <a:rPr lang="en-US" sz="1200" dirty="0" smtClean="0"/>
              <a:t>MMFG students advanced their APS scores slower in Science and English compared to other subject areas.</a:t>
            </a:r>
            <a:endParaRPr lang="en-US" sz="1200" dirty="0"/>
          </a:p>
        </p:txBody>
      </p:sp>
      <p:sp>
        <p:nvSpPr>
          <p:cNvPr id="8" name="TextBox 7"/>
          <p:cNvSpPr txBox="1"/>
          <p:nvPr/>
        </p:nvSpPr>
        <p:spPr>
          <a:xfrm>
            <a:off x="0" y="5986790"/>
            <a:ext cx="5054000" cy="261610"/>
          </a:xfrm>
          <a:prstGeom prst="rect">
            <a:avLst/>
          </a:prstGeom>
          <a:noFill/>
        </p:spPr>
        <p:txBody>
          <a:bodyPr wrap="none" rtlCol="0">
            <a:spAutoFit/>
          </a:bodyPr>
          <a:lstStyle/>
          <a:p>
            <a:pPr algn="r"/>
            <a:r>
              <a:rPr lang="en-US" sz="1100" i="1" dirty="0" smtClean="0"/>
              <a:t>Note:  Delta APS refers to the rate of change in APS from one term to the next</a:t>
            </a:r>
            <a:endParaRPr lang="en-US" sz="1100" i="1" dirty="0"/>
          </a:p>
        </p:txBody>
      </p:sp>
      <p:sp>
        <p:nvSpPr>
          <p:cNvPr id="9" name="Footer Placeholder 8"/>
          <p:cNvSpPr>
            <a:spLocks noGrp="1"/>
          </p:cNvSpPr>
          <p:nvPr>
            <p:ph type="ftr" sz="quarter" idx="11"/>
          </p:nvPr>
        </p:nvSpPr>
        <p:spPr/>
        <p:txBody>
          <a:bodyPr/>
          <a:lstStyle/>
          <a:p>
            <a:r>
              <a:rPr lang="en-US" smtClean="0"/>
              <a:t>Sept 2012 – v2 </a:t>
            </a:r>
            <a:endParaRPr lang="en-US"/>
          </a:p>
        </p:txBody>
      </p:sp>
      <p:pic>
        <p:nvPicPr>
          <p:cNvPr id="15" name="Picture 14"/>
          <p:cNvPicPr>
            <a:picLocks noChangeAspect="1"/>
          </p:cNvPicPr>
          <p:nvPr/>
        </p:nvPicPr>
        <p:blipFill>
          <a:blip r:embed="rId2"/>
          <a:stretch>
            <a:fillRect/>
          </a:stretch>
        </p:blipFill>
        <p:spPr>
          <a:xfrm>
            <a:off x="0" y="2473105"/>
            <a:ext cx="9144000" cy="347049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5" name="Slide Number Placeholder 4"/>
          <p:cNvSpPr>
            <a:spLocks noGrp="1"/>
          </p:cNvSpPr>
          <p:nvPr>
            <p:ph type="sldNum" sz="quarter" idx="12"/>
          </p:nvPr>
        </p:nvSpPr>
        <p:spPr/>
        <p:txBody>
          <a:bodyPr/>
          <a:lstStyle/>
          <a:p>
            <a:fld id="{4CF67FC2-0794-B848-AD28-07A4687CE89D}" type="slidenum">
              <a:rPr lang="en-US" smtClean="0"/>
              <a:pPr/>
              <a:t>30</a:t>
            </a:fld>
            <a:endParaRPr lang="en-US"/>
          </a:p>
        </p:txBody>
      </p:sp>
      <p:sp>
        <p:nvSpPr>
          <p:cNvPr id="6" name="TextBox 5"/>
          <p:cNvSpPr txBox="1"/>
          <p:nvPr/>
        </p:nvSpPr>
        <p:spPr>
          <a:xfrm>
            <a:off x="4419600" y="381000"/>
            <a:ext cx="4572000" cy="461665"/>
          </a:xfrm>
          <a:prstGeom prst="rect">
            <a:avLst/>
          </a:prstGeom>
          <a:noFill/>
        </p:spPr>
        <p:txBody>
          <a:bodyPr wrap="square" rtlCol="0">
            <a:spAutoFit/>
          </a:bodyPr>
          <a:lstStyle/>
          <a:p>
            <a:pPr algn="r"/>
            <a:r>
              <a:rPr lang="en-US" sz="2400" dirty="0" smtClean="0"/>
              <a:t>Student 6 vs. School Average</a:t>
            </a:r>
            <a:endParaRPr lang="en-US" sz="2400" dirty="0"/>
          </a:p>
        </p:txBody>
      </p:sp>
      <p:pic>
        <p:nvPicPr>
          <p:cNvPr id="7" name="Picture 6"/>
          <p:cNvPicPr>
            <a:picLocks noChangeAspect="1"/>
          </p:cNvPicPr>
          <p:nvPr/>
        </p:nvPicPr>
        <p:blipFill>
          <a:blip r:embed="rId2"/>
          <a:stretch>
            <a:fillRect/>
          </a:stretch>
        </p:blipFill>
        <p:spPr>
          <a:xfrm>
            <a:off x="0" y="1588168"/>
            <a:ext cx="9144000" cy="4584032"/>
          </a:xfrm>
          <a:prstGeom prst="rect">
            <a:avLst/>
          </a:prstGeom>
        </p:spPr>
      </p:pic>
      <p:sp>
        <p:nvSpPr>
          <p:cNvPr id="8" name="Footer Placeholder 7"/>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5" name="Slide Number Placeholder 4"/>
          <p:cNvSpPr>
            <a:spLocks noGrp="1"/>
          </p:cNvSpPr>
          <p:nvPr>
            <p:ph type="sldNum" sz="quarter" idx="12"/>
          </p:nvPr>
        </p:nvSpPr>
        <p:spPr/>
        <p:txBody>
          <a:bodyPr/>
          <a:lstStyle/>
          <a:p>
            <a:fld id="{4CF67FC2-0794-B848-AD28-07A4687CE89D}" type="slidenum">
              <a:rPr lang="en-US" smtClean="0"/>
              <a:pPr/>
              <a:t>31</a:t>
            </a:fld>
            <a:endParaRPr lang="en-US"/>
          </a:p>
        </p:txBody>
      </p:sp>
      <p:sp>
        <p:nvSpPr>
          <p:cNvPr id="6" name="TextBox 5"/>
          <p:cNvSpPr txBox="1"/>
          <p:nvPr/>
        </p:nvSpPr>
        <p:spPr>
          <a:xfrm>
            <a:off x="4419600" y="381000"/>
            <a:ext cx="4572000" cy="461665"/>
          </a:xfrm>
          <a:prstGeom prst="rect">
            <a:avLst/>
          </a:prstGeom>
          <a:noFill/>
        </p:spPr>
        <p:txBody>
          <a:bodyPr wrap="square" rtlCol="0">
            <a:spAutoFit/>
          </a:bodyPr>
          <a:lstStyle/>
          <a:p>
            <a:pPr algn="r"/>
            <a:r>
              <a:rPr lang="en-US" sz="2400" dirty="0" smtClean="0"/>
              <a:t>Student 1 vs. Control Group</a:t>
            </a:r>
            <a:endParaRPr lang="en-US" sz="2400" dirty="0"/>
          </a:p>
        </p:txBody>
      </p:sp>
      <p:pic>
        <p:nvPicPr>
          <p:cNvPr id="8" name="Picture 7"/>
          <p:cNvPicPr>
            <a:picLocks noChangeAspect="1"/>
          </p:cNvPicPr>
          <p:nvPr/>
        </p:nvPicPr>
        <p:blipFill>
          <a:blip r:embed="rId2"/>
          <a:stretch>
            <a:fillRect/>
          </a:stretch>
        </p:blipFill>
        <p:spPr>
          <a:xfrm>
            <a:off x="0" y="1600200"/>
            <a:ext cx="9144000" cy="4511842"/>
          </a:xfrm>
          <a:prstGeom prst="rect">
            <a:avLst/>
          </a:prstGeom>
        </p:spPr>
      </p:pic>
      <p:sp>
        <p:nvSpPr>
          <p:cNvPr id="7" name="Footer Placeholder 6"/>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6" name="Slide Number Placeholder 5"/>
          <p:cNvSpPr>
            <a:spLocks noGrp="1"/>
          </p:cNvSpPr>
          <p:nvPr>
            <p:ph type="sldNum" sz="quarter" idx="12"/>
          </p:nvPr>
        </p:nvSpPr>
        <p:spPr/>
        <p:txBody>
          <a:bodyPr/>
          <a:lstStyle/>
          <a:p>
            <a:fld id="{4CF67FC2-0794-B848-AD28-07A4687CE89D}" type="slidenum">
              <a:rPr lang="en-US" smtClean="0"/>
              <a:pPr/>
              <a:t>32</a:t>
            </a:fld>
            <a:endParaRPr lang="en-US"/>
          </a:p>
        </p:txBody>
      </p:sp>
      <p:sp>
        <p:nvSpPr>
          <p:cNvPr id="7" name="TextBox 6"/>
          <p:cNvSpPr txBox="1"/>
          <p:nvPr/>
        </p:nvSpPr>
        <p:spPr>
          <a:xfrm>
            <a:off x="4419600" y="381000"/>
            <a:ext cx="4572000" cy="461665"/>
          </a:xfrm>
          <a:prstGeom prst="rect">
            <a:avLst/>
          </a:prstGeom>
          <a:noFill/>
        </p:spPr>
        <p:txBody>
          <a:bodyPr wrap="square" rtlCol="0">
            <a:spAutoFit/>
          </a:bodyPr>
          <a:lstStyle/>
          <a:p>
            <a:pPr algn="r"/>
            <a:r>
              <a:rPr lang="en-US" sz="2400" dirty="0" smtClean="0"/>
              <a:t>Student 2 vs. Control Group</a:t>
            </a:r>
            <a:endParaRPr lang="en-US" sz="2400" dirty="0"/>
          </a:p>
        </p:txBody>
      </p:sp>
      <p:pic>
        <p:nvPicPr>
          <p:cNvPr id="8" name="Picture 7"/>
          <p:cNvPicPr>
            <a:picLocks noChangeAspect="1"/>
          </p:cNvPicPr>
          <p:nvPr/>
        </p:nvPicPr>
        <p:blipFill>
          <a:blip r:embed="rId2"/>
          <a:stretch>
            <a:fillRect/>
          </a:stretch>
        </p:blipFill>
        <p:spPr>
          <a:xfrm>
            <a:off x="0" y="1740568"/>
            <a:ext cx="9144000" cy="4584032"/>
          </a:xfrm>
          <a:prstGeom prst="rect">
            <a:avLst/>
          </a:prstGeom>
        </p:spPr>
      </p:pic>
      <p:sp>
        <p:nvSpPr>
          <p:cNvPr id="9" name="Footer Placeholder 8"/>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33</a:t>
            </a:fld>
            <a:endParaRPr lang="en-US"/>
          </a:p>
        </p:txBody>
      </p:sp>
      <p:sp>
        <p:nvSpPr>
          <p:cNvPr id="5" name="TextBox 4"/>
          <p:cNvSpPr txBox="1"/>
          <p:nvPr/>
        </p:nvSpPr>
        <p:spPr>
          <a:xfrm>
            <a:off x="4419600" y="381000"/>
            <a:ext cx="4572000" cy="461665"/>
          </a:xfrm>
          <a:prstGeom prst="rect">
            <a:avLst/>
          </a:prstGeom>
          <a:noFill/>
        </p:spPr>
        <p:txBody>
          <a:bodyPr wrap="square" rtlCol="0">
            <a:spAutoFit/>
          </a:bodyPr>
          <a:lstStyle/>
          <a:p>
            <a:pPr algn="r"/>
            <a:r>
              <a:rPr lang="en-US" sz="2400" dirty="0" smtClean="0"/>
              <a:t>Student 4 vs. Control Group</a:t>
            </a:r>
            <a:endParaRPr lang="en-US" sz="2400" dirty="0"/>
          </a:p>
        </p:txBody>
      </p:sp>
      <p:pic>
        <p:nvPicPr>
          <p:cNvPr id="6" name="Picture 5"/>
          <p:cNvPicPr>
            <a:picLocks noChangeAspect="1"/>
          </p:cNvPicPr>
          <p:nvPr/>
        </p:nvPicPr>
        <p:blipFill>
          <a:blip r:embed="rId2"/>
          <a:stretch>
            <a:fillRect/>
          </a:stretch>
        </p:blipFill>
        <p:spPr>
          <a:xfrm>
            <a:off x="0" y="1664368"/>
            <a:ext cx="9144000" cy="4584032"/>
          </a:xfrm>
          <a:prstGeom prst="rect">
            <a:avLst/>
          </a:prstGeom>
        </p:spPr>
      </p:pic>
      <p:sp>
        <p:nvSpPr>
          <p:cNvPr id="7" name="Footer Placeholder 6"/>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5" name="Slide Number Placeholder 4"/>
          <p:cNvSpPr>
            <a:spLocks noGrp="1"/>
          </p:cNvSpPr>
          <p:nvPr>
            <p:ph type="sldNum" sz="quarter" idx="12"/>
          </p:nvPr>
        </p:nvSpPr>
        <p:spPr/>
        <p:txBody>
          <a:bodyPr/>
          <a:lstStyle/>
          <a:p>
            <a:fld id="{4CF67FC2-0794-B848-AD28-07A4687CE89D}" type="slidenum">
              <a:rPr lang="en-US" smtClean="0"/>
              <a:pPr/>
              <a:t>34</a:t>
            </a:fld>
            <a:endParaRPr lang="en-US"/>
          </a:p>
        </p:txBody>
      </p:sp>
      <p:sp>
        <p:nvSpPr>
          <p:cNvPr id="6" name="TextBox 5"/>
          <p:cNvSpPr txBox="1"/>
          <p:nvPr/>
        </p:nvSpPr>
        <p:spPr>
          <a:xfrm>
            <a:off x="4419600" y="381000"/>
            <a:ext cx="4572000" cy="461665"/>
          </a:xfrm>
          <a:prstGeom prst="rect">
            <a:avLst/>
          </a:prstGeom>
          <a:noFill/>
        </p:spPr>
        <p:txBody>
          <a:bodyPr wrap="square" rtlCol="0">
            <a:spAutoFit/>
          </a:bodyPr>
          <a:lstStyle/>
          <a:p>
            <a:pPr algn="r"/>
            <a:r>
              <a:rPr lang="en-US" sz="2400" dirty="0" smtClean="0"/>
              <a:t>Student 6 vs. Control Group</a:t>
            </a:r>
            <a:endParaRPr lang="en-US" sz="2400" dirty="0"/>
          </a:p>
        </p:txBody>
      </p:sp>
      <p:pic>
        <p:nvPicPr>
          <p:cNvPr id="7" name="Picture 6"/>
          <p:cNvPicPr>
            <a:picLocks noChangeAspect="1"/>
          </p:cNvPicPr>
          <p:nvPr/>
        </p:nvPicPr>
        <p:blipFill>
          <a:blip r:embed="rId2"/>
          <a:stretch>
            <a:fillRect/>
          </a:stretch>
        </p:blipFill>
        <p:spPr>
          <a:xfrm>
            <a:off x="0" y="1676400"/>
            <a:ext cx="9144000" cy="4584032"/>
          </a:xfrm>
          <a:prstGeom prst="rect">
            <a:avLst/>
          </a:prstGeom>
        </p:spPr>
      </p:pic>
      <p:sp>
        <p:nvSpPr>
          <p:cNvPr id="8" name="Footer Placeholder 7"/>
          <p:cNvSpPr>
            <a:spLocks noGrp="1"/>
          </p:cNvSpPr>
          <p:nvPr>
            <p:ph type="ftr" sz="quarter" idx="11"/>
          </p:nvPr>
        </p:nvSpPr>
        <p:spPr/>
        <p:txBody>
          <a:bodyPr/>
          <a:lstStyle/>
          <a:p>
            <a:r>
              <a:rPr lang="en-US" smtClean="0"/>
              <a:t>Sept 2012 – v2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5638800" cy="1143000"/>
          </a:xfrm>
        </p:spPr>
        <p:txBody>
          <a:bodyPr/>
          <a:lstStyle/>
          <a:p>
            <a:r>
              <a:rPr lang="en-US" dirty="0" smtClean="0"/>
              <a:t>Summary of School Results:</a:t>
            </a:r>
            <a:endParaRPr lang="en-US" dirty="0"/>
          </a:p>
        </p:txBody>
      </p:sp>
      <p:graphicFrame>
        <p:nvGraphicFramePr>
          <p:cNvPr id="5" name="Content Placeholder 4"/>
          <p:cNvGraphicFramePr>
            <a:graphicFrameLocks noGrp="1"/>
          </p:cNvGraphicFramePr>
          <p:nvPr>
            <p:ph idx="1"/>
          </p:nvPr>
        </p:nvGraphicFramePr>
        <p:xfrm>
          <a:off x="838201" y="2133600"/>
          <a:ext cx="7543799" cy="3200400"/>
        </p:xfrm>
        <a:graphic>
          <a:graphicData uri="http://schemas.openxmlformats.org/drawingml/2006/table">
            <a:tbl>
              <a:tblPr firstRow="1" bandRow="1">
                <a:tableStyleId>{5940675A-B579-460E-94D1-54222C63F5DA}</a:tableStyleId>
              </a:tblPr>
              <a:tblGrid>
                <a:gridCol w="962024"/>
                <a:gridCol w="1110029"/>
                <a:gridCol w="1036027"/>
                <a:gridCol w="974416"/>
                <a:gridCol w="1615651"/>
                <a:gridCol w="1845652"/>
              </a:tblGrid>
              <a:tr h="370840">
                <a:tc>
                  <a:txBody>
                    <a:bodyPr/>
                    <a:lstStyle/>
                    <a:p>
                      <a:r>
                        <a:rPr lang="en-US" sz="1000" b="1" dirty="0" smtClean="0"/>
                        <a:t>School </a:t>
                      </a:r>
                      <a:endParaRPr lang="en-US" sz="1000" b="1" dirty="0"/>
                    </a:p>
                  </a:txBody>
                  <a:tcPr>
                    <a:solidFill>
                      <a:schemeClr val="bg2"/>
                    </a:solidFill>
                  </a:tcPr>
                </a:tc>
                <a:tc>
                  <a:txBody>
                    <a:bodyPr/>
                    <a:lstStyle/>
                    <a:p>
                      <a:r>
                        <a:rPr lang="en-US" sz="1000" b="1" baseline="0" dirty="0" smtClean="0"/>
                        <a:t>Delta APS of MMFG compared to NC benchmark of 1.0</a:t>
                      </a:r>
                    </a:p>
                  </a:txBody>
                  <a:tcPr>
                    <a:solidFill>
                      <a:schemeClr val="bg2"/>
                    </a:solidFill>
                  </a:tcPr>
                </a:tc>
                <a:tc>
                  <a:txBody>
                    <a:bodyPr/>
                    <a:lstStyle/>
                    <a:p>
                      <a:r>
                        <a:rPr lang="en-US" sz="1000" b="1" dirty="0" smtClean="0"/>
                        <a:t>Delta</a:t>
                      </a:r>
                      <a:r>
                        <a:rPr lang="en-US" sz="1000" b="1" baseline="0" dirty="0" smtClean="0"/>
                        <a:t> APS of </a:t>
                      </a:r>
                      <a:r>
                        <a:rPr lang="en-US" sz="1000" b="1" dirty="0" smtClean="0"/>
                        <a:t>MMFG compared</a:t>
                      </a:r>
                      <a:r>
                        <a:rPr lang="en-US" sz="1000" b="1" baseline="0" dirty="0" smtClean="0"/>
                        <a:t> to School Average</a:t>
                      </a:r>
                    </a:p>
                  </a:txBody>
                  <a:tcPr>
                    <a:solidFill>
                      <a:schemeClr val="bg2"/>
                    </a:solidFill>
                  </a:tcPr>
                </a:tc>
                <a:tc>
                  <a:txBody>
                    <a:bodyPr/>
                    <a:lstStyle/>
                    <a:p>
                      <a:r>
                        <a:rPr lang="en-US" sz="1000" b="1" dirty="0" smtClean="0"/>
                        <a:t>Delta APS of MMFG</a:t>
                      </a:r>
                      <a:r>
                        <a:rPr lang="en-US" sz="1000" b="1" baseline="0" dirty="0" smtClean="0"/>
                        <a:t> compared to Control Group</a:t>
                      </a:r>
                      <a:endParaRPr lang="en-US" sz="1000" b="1" dirty="0"/>
                    </a:p>
                  </a:txBody>
                  <a:tcPr>
                    <a:solidFill>
                      <a:schemeClr val="bg2"/>
                    </a:solidFill>
                  </a:tcPr>
                </a:tc>
                <a:tc>
                  <a:txBody>
                    <a:bodyPr/>
                    <a:lstStyle/>
                    <a:p>
                      <a:r>
                        <a:rPr lang="en-US" sz="1000" b="1" dirty="0" smtClean="0"/>
                        <a:t>Delta APS of MMFG</a:t>
                      </a:r>
                      <a:r>
                        <a:rPr lang="en-US" sz="1000" b="1" baseline="0" dirty="0" smtClean="0"/>
                        <a:t> during the program, compared to before and after</a:t>
                      </a:r>
                      <a:endParaRPr lang="en-US" sz="1000" b="1" dirty="0"/>
                    </a:p>
                  </a:txBody>
                  <a:tcPr>
                    <a:solidFill>
                      <a:schemeClr val="bg2"/>
                    </a:solidFill>
                  </a:tcPr>
                </a:tc>
                <a:tc>
                  <a:txBody>
                    <a:bodyPr/>
                    <a:lstStyle/>
                    <a:p>
                      <a:r>
                        <a:rPr lang="en-US" sz="1000" b="1" dirty="0" smtClean="0"/>
                        <a:t>Absolute APS</a:t>
                      </a:r>
                      <a:r>
                        <a:rPr lang="en-US" sz="1000" b="1" baseline="0" dirty="0" smtClean="0"/>
                        <a:t> scores of MMFG compared to School </a:t>
                      </a:r>
                      <a:r>
                        <a:rPr lang="en-US" sz="1000" b="1" baseline="0" dirty="0" err="1" smtClean="0"/>
                        <a:t>Avg</a:t>
                      </a:r>
                      <a:r>
                        <a:rPr lang="en-US" sz="1000" b="1" baseline="0" dirty="0" smtClean="0"/>
                        <a:t> and Control Groups</a:t>
                      </a:r>
                    </a:p>
                    <a:p>
                      <a:r>
                        <a:rPr lang="en-US" sz="1000" b="1" baseline="0" dirty="0" smtClean="0"/>
                        <a:t>(see Appendix I)</a:t>
                      </a:r>
                      <a:endParaRPr lang="en-US" sz="1000" b="1" dirty="0"/>
                    </a:p>
                  </a:txBody>
                  <a:tcPr>
                    <a:solidFill>
                      <a:schemeClr val="bg2"/>
                    </a:solidFill>
                  </a:tcPr>
                </a:tc>
              </a:tr>
              <a:tr h="370840">
                <a:tc>
                  <a:txBody>
                    <a:bodyPr/>
                    <a:lstStyle/>
                    <a:p>
                      <a:r>
                        <a:rPr lang="en-US" sz="1000" b="1" dirty="0" err="1" smtClean="0"/>
                        <a:t>Feltham</a:t>
                      </a:r>
                      <a:r>
                        <a:rPr lang="en-US" sz="1000" b="1" dirty="0" smtClean="0"/>
                        <a:t> Yr1</a:t>
                      </a:r>
                    </a:p>
                    <a:p>
                      <a:r>
                        <a:rPr lang="en-US" sz="1000" b="1" dirty="0" smtClean="0"/>
                        <a:t>(6</a:t>
                      </a:r>
                      <a:r>
                        <a:rPr lang="en-US" sz="1000" b="1" baseline="0" dirty="0" smtClean="0"/>
                        <a:t> students)</a:t>
                      </a:r>
                      <a:endParaRPr lang="en-US" sz="1000" b="1" dirty="0" smtClean="0"/>
                    </a:p>
                  </a:txBody>
                  <a:tcPr>
                    <a:solidFill>
                      <a:srgbClr val="EEECE1"/>
                    </a:solidFill>
                  </a:tcPr>
                </a:tc>
                <a:tc>
                  <a:txBody>
                    <a:bodyPr/>
                    <a:lstStyle/>
                    <a:p>
                      <a:r>
                        <a:rPr lang="en-US" sz="1000" dirty="0" smtClean="0"/>
                        <a:t>Better</a:t>
                      </a:r>
                      <a:endParaRPr lang="en-US" sz="1000" dirty="0"/>
                    </a:p>
                  </a:txBody>
                  <a:tcPr>
                    <a:solidFill>
                      <a:srgbClr val="B2FFB9"/>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000" dirty="0" smtClean="0"/>
                        <a:t>Better</a:t>
                      </a:r>
                    </a:p>
                    <a:p>
                      <a:endParaRPr lang="en-US" sz="1000" dirty="0"/>
                    </a:p>
                  </a:txBody>
                  <a:tcPr>
                    <a:solidFill>
                      <a:srgbClr val="B2FFB9"/>
                    </a:solidFill>
                  </a:tcPr>
                </a:tc>
                <a:tc>
                  <a:txBody>
                    <a:bodyPr/>
                    <a:lstStyle/>
                    <a:p>
                      <a:r>
                        <a:rPr lang="en-US" sz="1000" dirty="0" smtClean="0"/>
                        <a:t>Better</a:t>
                      </a:r>
                      <a:endParaRPr lang="en-US" sz="1000" dirty="0"/>
                    </a:p>
                  </a:txBody>
                  <a:tcPr>
                    <a:solidFill>
                      <a:srgbClr val="B2FFB9"/>
                    </a:solidFill>
                  </a:tcPr>
                </a:tc>
                <a:tc>
                  <a:txBody>
                    <a:bodyPr/>
                    <a:lstStyle/>
                    <a:p>
                      <a:r>
                        <a:rPr lang="en-US" sz="1000" dirty="0" smtClean="0"/>
                        <a:t>Lower Delta APS during</a:t>
                      </a:r>
                      <a:r>
                        <a:rPr lang="en-US" sz="1000" baseline="0" dirty="0" smtClean="0"/>
                        <a:t> the MMFG program compared to before and after</a:t>
                      </a:r>
                      <a:r>
                        <a:rPr lang="en-US" sz="1000" dirty="0" smtClean="0"/>
                        <a:t>. (caveat – small sample,</a:t>
                      </a:r>
                      <a:r>
                        <a:rPr lang="en-US" sz="1000" baseline="0" dirty="0" smtClean="0"/>
                        <a:t> data gaps)</a:t>
                      </a:r>
                      <a:endParaRPr lang="en-US" sz="1000" dirty="0"/>
                    </a:p>
                  </a:txBody>
                  <a:tcPr>
                    <a:solidFill>
                      <a:srgbClr val="FFC4D6"/>
                    </a:solidFill>
                  </a:tcPr>
                </a:tc>
                <a:tc>
                  <a:txBody>
                    <a:bodyPr/>
                    <a:lstStyle/>
                    <a:p>
                      <a:r>
                        <a:rPr lang="en-US" sz="1000" dirty="0" smtClean="0"/>
                        <a:t>Lower than the school average, but similar to Control Group. </a:t>
                      </a:r>
                    </a:p>
                  </a:txBody>
                  <a:tcPr/>
                </a:tc>
              </a:tr>
              <a:tr h="370840">
                <a:tc>
                  <a:txBody>
                    <a:bodyPr/>
                    <a:lstStyle/>
                    <a:p>
                      <a:r>
                        <a:rPr lang="en-US" sz="1000" b="1" dirty="0" err="1" smtClean="0"/>
                        <a:t>Feltham</a:t>
                      </a:r>
                      <a:r>
                        <a:rPr lang="en-US" sz="1000" b="1" baseline="0" dirty="0" smtClean="0"/>
                        <a:t> Yr2</a:t>
                      </a:r>
                    </a:p>
                    <a:p>
                      <a:r>
                        <a:rPr lang="en-US" sz="1000" b="1" baseline="0" dirty="0" smtClean="0"/>
                        <a:t>(6 students)</a:t>
                      </a:r>
                    </a:p>
                  </a:txBody>
                  <a:tcPr>
                    <a:solidFill>
                      <a:srgbClr val="EEECE1"/>
                    </a:solidFill>
                  </a:tcPr>
                </a:tc>
                <a:tc>
                  <a:txBody>
                    <a:bodyPr/>
                    <a:lstStyle/>
                    <a:p>
                      <a:r>
                        <a:rPr lang="en-US" sz="1000" dirty="0" smtClean="0"/>
                        <a:t>Slightly Worse</a:t>
                      </a:r>
                      <a:endParaRPr lang="en-US" sz="1000" dirty="0"/>
                    </a:p>
                  </a:txBody>
                  <a:tcPr>
                    <a:solidFill>
                      <a:srgbClr val="FFC4D6"/>
                    </a:solidFill>
                  </a:tcPr>
                </a:tc>
                <a:tc>
                  <a:txBody>
                    <a:bodyPr/>
                    <a:lstStyle/>
                    <a:p>
                      <a:r>
                        <a:rPr lang="en-US" sz="1000" dirty="0" smtClean="0"/>
                        <a:t>Worse</a:t>
                      </a:r>
                      <a:endParaRPr lang="en-US" sz="1000" dirty="0"/>
                    </a:p>
                  </a:txBody>
                  <a:tcPr>
                    <a:solidFill>
                      <a:srgbClr val="FFC4D6"/>
                    </a:solidFill>
                  </a:tcPr>
                </a:tc>
                <a:tc>
                  <a:txBody>
                    <a:bodyPr/>
                    <a:lstStyle/>
                    <a:p>
                      <a:r>
                        <a:rPr lang="en-US" sz="1000" dirty="0" smtClean="0"/>
                        <a:t>Worse</a:t>
                      </a:r>
                      <a:endParaRPr lang="en-US" sz="1000" dirty="0"/>
                    </a:p>
                  </a:txBody>
                  <a:tcPr>
                    <a:solidFill>
                      <a:srgbClr val="FFC4D6"/>
                    </a:solidFill>
                  </a:tcPr>
                </a:tc>
                <a:tc>
                  <a:txBody>
                    <a:bodyPr/>
                    <a:lstStyle/>
                    <a:p>
                      <a:r>
                        <a:rPr lang="en-US" sz="1000" dirty="0" smtClean="0"/>
                        <a:t>Higher Delta APS during the program</a:t>
                      </a:r>
                      <a:r>
                        <a:rPr lang="en-US" sz="1000" baseline="0" dirty="0" smtClean="0"/>
                        <a:t> compared to before.  </a:t>
                      </a:r>
                      <a:r>
                        <a:rPr lang="en-US" sz="1000" dirty="0" smtClean="0"/>
                        <a:t>(caveat – small sample,</a:t>
                      </a:r>
                      <a:r>
                        <a:rPr lang="en-US" sz="1000" baseline="0" dirty="0" smtClean="0"/>
                        <a:t> data gaps)</a:t>
                      </a:r>
                      <a:endParaRPr lang="en-US" sz="1000" dirty="0" smtClean="0"/>
                    </a:p>
                  </a:txBody>
                  <a:tcPr>
                    <a:solidFill>
                      <a:srgbClr val="B2FFB9"/>
                    </a:solidFill>
                  </a:tcPr>
                </a:tc>
                <a:tc>
                  <a:txBody>
                    <a:bodyPr/>
                    <a:lstStyle/>
                    <a:p>
                      <a:r>
                        <a:rPr lang="en-US" sz="1000" dirty="0" smtClean="0"/>
                        <a:t>Similar</a:t>
                      </a:r>
                      <a:r>
                        <a:rPr lang="en-US" sz="1000" baseline="0" dirty="0" smtClean="0"/>
                        <a:t> </a:t>
                      </a:r>
                      <a:r>
                        <a:rPr lang="en-US" sz="1000" dirty="0" smtClean="0"/>
                        <a:t>to the school average, but higher than the control group.</a:t>
                      </a:r>
                    </a:p>
                    <a:p>
                      <a:endParaRPr lang="en-US" sz="1000" dirty="0"/>
                    </a:p>
                  </a:txBody>
                  <a:tcPr/>
                </a:tc>
              </a:tr>
              <a:tr h="370840">
                <a:tc>
                  <a:txBody>
                    <a:bodyPr/>
                    <a:lstStyle/>
                    <a:p>
                      <a:r>
                        <a:rPr lang="en-US" sz="1000" b="1" dirty="0" smtClean="0"/>
                        <a:t>Victoria</a:t>
                      </a:r>
                    </a:p>
                    <a:p>
                      <a:r>
                        <a:rPr lang="en-US" sz="1000" b="1" dirty="0" smtClean="0"/>
                        <a:t>(11 students)</a:t>
                      </a:r>
                      <a:endParaRPr lang="en-US" sz="1000" b="1" dirty="0"/>
                    </a:p>
                  </a:txBody>
                  <a:tcPr>
                    <a:solidFill>
                      <a:srgbClr val="EEECE1"/>
                    </a:solidFill>
                  </a:tcPr>
                </a:tc>
                <a:tc>
                  <a:txBody>
                    <a:bodyPr/>
                    <a:lstStyle/>
                    <a:p>
                      <a:r>
                        <a:rPr lang="en-US" sz="1000" dirty="0" smtClean="0"/>
                        <a:t>Better</a:t>
                      </a:r>
                      <a:endParaRPr lang="en-US" sz="1000" dirty="0"/>
                    </a:p>
                  </a:txBody>
                  <a:tcPr>
                    <a:solidFill>
                      <a:srgbClr val="B2FFB9"/>
                    </a:solidFill>
                  </a:tcPr>
                </a:tc>
                <a:tc>
                  <a:txBody>
                    <a:bodyPr/>
                    <a:lstStyle/>
                    <a:p>
                      <a:r>
                        <a:rPr lang="en-US" sz="1000" dirty="0" smtClean="0"/>
                        <a:t>n/a</a:t>
                      </a:r>
                      <a:endParaRPr lang="en-US" sz="1000" dirty="0"/>
                    </a:p>
                  </a:txBody>
                  <a:tcPr/>
                </a:tc>
                <a:tc>
                  <a:txBody>
                    <a:bodyPr/>
                    <a:lstStyle/>
                    <a:p>
                      <a:r>
                        <a:rPr lang="en-US" sz="1000" dirty="0" smtClean="0"/>
                        <a:t>n/a</a:t>
                      </a:r>
                      <a:endParaRPr lang="en-US" sz="1000" dirty="0"/>
                    </a:p>
                  </a:txBody>
                  <a:tcPr/>
                </a:tc>
                <a:tc>
                  <a:txBody>
                    <a:bodyPr/>
                    <a:lstStyle/>
                    <a:p>
                      <a:r>
                        <a:rPr lang="en-US" sz="1000" dirty="0" smtClean="0"/>
                        <a:t>Higher</a:t>
                      </a:r>
                      <a:r>
                        <a:rPr lang="en-US" sz="1000" baseline="0" dirty="0" smtClean="0"/>
                        <a:t> Delta APS during the MMFG program compared to before and after</a:t>
                      </a:r>
                      <a:endParaRPr lang="en-US" sz="1000" dirty="0" smtClean="0"/>
                    </a:p>
                  </a:txBody>
                  <a:tcPr>
                    <a:solidFill>
                      <a:srgbClr val="B2FFB9"/>
                    </a:solidFill>
                  </a:tcPr>
                </a:tc>
                <a:tc>
                  <a:txBody>
                    <a:bodyPr/>
                    <a:lstStyle/>
                    <a:p>
                      <a:r>
                        <a:rPr lang="en-US" sz="1000" dirty="0" smtClean="0"/>
                        <a:t>n/a</a:t>
                      </a:r>
                      <a:endParaRPr lang="en-US" sz="1000" dirty="0"/>
                    </a:p>
                  </a:txBody>
                  <a:tcPr/>
                </a:tc>
              </a:tr>
              <a:tr h="370840">
                <a:tc>
                  <a:txBody>
                    <a:bodyPr/>
                    <a:lstStyle/>
                    <a:p>
                      <a:r>
                        <a:rPr lang="en-US" sz="1000" b="1" dirty="0" smtClean="0"/>
                        <a:t>Forge</a:t>
                      </a:r>
                      <a:r>
                        <a:rPr lang="en-US" sz="1000" b="1" baseline="0" dirty="0" smtClean="0"/>
                        <a:t> Lane</a:t>
                      </a:r>
                    </a:p>
                    <a:p>
                      <a:r>
                        <a:rPr lang="en-US" sz="1000" b="1" baseline="0" dirty="0" smtClean="0"/>
                        <a:t>(9 students)</a:t>
                      </a:r>
                      <a:endParaRPr lang="en-US" sz="1000" b="1" dirty="0"/>
                    </a:p>
                  </a:txBody>
                  <a:tcPr>
                    <a:solidFill>
                      <a:srgbClr val="EEECE1"/>
                    </a:solidFill>
                  </a:tcPr>
                </a:tc>
                <a:tc>
                  <a:txBody>
                    <a:bodyPr/>
                    <a:lstStyle/>
                    <a:p>
                      <a:r>
                        <a:rPr lang="en-US" sz="1000" dirty="0" smtClean="0"/>
                        <a:t>Better</a:t>
                      </a:r>
                      <a:endParaRPr lang="en-US" sz="1000" dirty="0"/>
                    </a:p>
                  </a:txBody>
                  <a:tcPr>
                    <a:solidFill>
                      <a:srgbClr val="B2FFB9"/>
                    </a:solidFill>
                  </a:tcPr>
                </a:tc>
                <a:tc>
                  <a:txBody>
                    <a:bodyPr/>
                    <a:lstStyle/>
                    <a:p>
                      <a:r>
                        <a:rPr lang="en-US" sz="1000" dirty="0" smtClean="0"/>
                        <a:t>n/a</a:t>
                      </a:r>
                      <a:endParaRPr lang="en-US" sz="1000" dirty="0"/>
                    </a:p>
                  </a:txBody>
                  <a:tcPr/>
                </a:tc>
                <a:tc>
                  <a:txBody>
                    <a:bodyPr/>
                    <a:lstStyle/>
                    <a:p>
                      <a:r>
                        <a:rPr lang="en-US" sz="1000" dirty="0" smtClean="0"/>
                        <a:t>n/a</a:t>
                      </a:r>
                      <a:endParaRPr lang="en-US" sz="1000" dirty="0"/>
                    </a:p>
                  </a:txBody>
                  <a:tcPr/>
                </a:tc>
                <a:tc>
                  <a:txBody>
                    <a:bodyPr/>
                    <a:lstStyle/>
                    <a:p>
                      <a:r>
                        <a:rPr lang="en-US" sz="1000" dirty="0" smtClean="0"/>
                        <a:t>Higher</a:t>
                      </a:r>
                      <a:r>
                        <a:rPr lang="en-US" sz="1000" baseline="0" dirty="0" smtClean="0"/>
                        <a:t> Delta APS during and after the program, compared to before.</a:t>
                      </a:r>
                      <a:endParaRPr lang="en-US" sz="1000" dirty="0"/>
                    </a:p>
                  </a:txBody>
                  <a:tcPr>
                    <a:solidFill>
                      <a:srgbClr val="B2FFB9"/>
                    </a:solidFill>
                  </a:tcPr>
                </a:tc>
                <a:tc>
                  <a:txBody>
                    <a:bodyPr/>
                    <a:lstStyle/>
                    <a:p>
                      <a:r>
                        <a:rPr lang="en-US" sz="1000" dirty="0" smtClean="0"/>
                        <a:t>n/a</a:t>
                      </a:r>
                      <a:endParaRPr lang="en-US" sz="1000" dirty="0"/>
                    </a:p>
                  </a:txBody>
                  <a:tcPr/>
                </a:tc>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fld id="{4CF67FC2-0794-B848-AD28-07A4687CE89D}" type="slidenum">
              <a:rPr lang="en-US" smtClean="0"/>
              <a:pPr/>
              <a:t>4</a:t>
            </a:fld>
            <a:endParaRPr lang="en-US"/>
          </a:p>
        </p:txBody>
      </p:sp>
      <p:sp>
        <p:nvSpPr>
          <p:cNvPr id="9" name="TextBox 8"/>
          <p:cNvSpPr txBox="1"/>
          <p:nvPr/>
        </p:nvSpPr>
        <p:spPr>
          <a:xfrm>
            <a:off x="762000" y="1551801"/>
            <a:ext cx="7696200" cy="461665"/>
          </a:xfrm>
          <a:prstGeom prst="rect">
            <a:avLst/>
          </a:prstGeom>
          <a:noFill/>
        </p:spPr>
        <p:txBody>
          <a:bodyPr wrap="square" rtlCol="0">
            <a:spAutoFit/>
          </a:bodyPr>
          <a:lstStyle/>
          <a:p>
            <a:pPr algn="ctr"/>
            <a:r>
              <a:rPr lang="en-US" sz="1200" dirty="0" smtClean="0"/>
              <a:t>The results of the data varies between the schools.</a:t>
            </a:r>
          </a:p>
          <a:p>
            <a:pPr algn="ctr"/>
            <a:r>
              <a:rPr lang="en-US" sz="1200" dirty="0" smtClean="0"/>
              <a:t>Most cohorts studied did better than the benchmarks.  Only </a:t>
            </a:r>
            <a:r>
              <a:rPr lang="en-US" sz="1200" dirty="0" err="1" smtClean="0"/>
              <a:t>Feltham</a:t>
            </a:r>
            <a:r>
              <a:rPr lang="en-US" sz="1200" dirty="0" smtClean="0"/>
              <a:t> Yr2 had trouble.</a:t>
            </a:r>
            <a:endParaRPr lang="en-US" sz="1200" dirty="0"/>
          </a:p>
        </p:txBody>
      </p:sp>
      <p:sp>
        <p:nvSpPr>
          <p:cNvPr id="10" name="TextBox 9"/>
          <p:cNvSpPr txBox="1"/>
          <p:nvPr/>
        </p:nvSpPr>
        <p:spPr>
          <a:xfrm>
            <a:off x="737200" y="5867400"/>
            <a:ext cx="5054000" cy="261610"/>
          </a:xfrm>
          <a:prstGeom prst="rect">
            <a:avLst/>
          </a:prstGeom>
          <a:noFill/>
        </p:spPr>
        <p:txBody>
          <a:bodyPr wrap="none" rtlCol="0">
            <a:spAutoFit/>
          </a:bodyPr>
          <a:lstStyle/>
          <a:p>
            <a:pPr algn="r"/>
            <a:r>
              <a:rPr lang="en-US" sz="1100" i="1" dirty="0" smtClean="0"/>
              <a:t>Note:  Delta APS refers to the rate of change in APS from one term to the next</a:t>
            </a:r>
            <a:endParaRPr lang="en-US" sz="1100" i="1" dirty="0"/>
          </a:p>
        </p:txBody>
      </p:sp>
      <p:sp>
        <p:nvSpPr>
          <p:cNvPr id="11" name="Footer Placeholder 10"/>
          <p:cNvSpPr>
            <a:spLocks noGrp="1"/>
          </p:cNvSpPr>
          <p:nvPr>
            <p:ph type="ftr" sz="quarter" idx="11"/>
          </p:nvPr>
        </p:nvSpPr>
        <p:spPr/>
        <p:txBody>
          <a:bodyPr/>
          <a:lstStyle/>
          <a:p>
            <a:r>
              <a:rPr lang="en-US" smtClean="0"/>
              <a:t>Sept 2012 – v2 </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2010-11</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5</a:t>
            </a:fld>
            <a:endParaRPr lang="en-US"/>
          </a:p>
        </p:txBody>
      </p:sp>
      <p:sp>
        <p:nvSpPr>
          <p:cNvPr id="7" name="TextBox 6"/>
          <p:cNvSpPr txBox="1"/>
          <p:nvPr/>
        </p:nvSpPr>
        <p:spPr>
          <a:xfrm>
            <a:off x="4114800" y="235803"/>
            <a:ext cx="4876800" cy="830997"/>
          </a:xfrm>
          <a:prstGeom prst="rect">
            <a:avLst/>
          </a:prstGeom>
          <a:noFill/>
        </p:spPr>
        <p:txBody>
          <a:bodyPr wrap="square" rtlCol="0">
            <a:spAutoFit/>
          </a:bodyPr>
          <a:lstStyle/>
          <a:p>
            <a:pPr algn="r"/>
            <a:r>
              <a:rPr lang="en-US" sz="2400" dirty="0" smtClean="0"/>
              <a:t>Average Delta APS per Term</a:t>
            </a:r>
          </a:p>
          <a:p>
            <a:pPr algn="r"/>
            <a:r>
              <a:rPr lang="en-US" sz="2400" dirty="0" smtClean="0"/>
              <a:t>MMFG Group vs. Control Groups</a:t>
            </a:r>
            <a:endParaRPr lang="en-US" sz="2400" dirty="0"/>
          </a:p>
        </p:txBody>
      </p:sp>
      <p:sp>
        <p:nvSpPr>
          <p:cNvPr id="6" name="TextBox 5"/>
          <p:cNvSpPr txBox="1"/>
          <p:nvPr/>
        </p:nvSpPr>
        <p:spPr>
          <a:xfrm>
            <a:off x="762000" y="1295400"/>
            <a:ext cx="7696200" cy="461665"/>
          </a:xfrm>
          <a:prstGeom prst="rect">
            <a:avLst/>
          </a:prstGeom>
          <a:noFill/>
        </p:spPr>
        <p:txBody>
          <a:bodyPr wrap="square" rtlCol="0">
            <a:spAutoFit/>
          </a:bodyPr>
          <a:lstStyle/>
          <a:p>
            <a:pPr algn="ctr"/>
            <a:r>
              <a:rPr lang="en-US" sz="1200" dirty="0" smtClean="0"/>
              <a:t>On average, the MMFG students appear to advance their APS scores faster in comparison to the control group and the total school average.</a:t>
            </a:r>
            <a:endParaRPr lang="en-US" sz="1200" dirty="0"/>
          </a:p>
        </p:txBody>
      </p:sp>
      <p:sp>
        <p:nvSpPr>
          <p:cNvPr id="8" name="Footer Placeholder 7"/>
          <p:cNvSpPr>
            <a:spLocks noGrp="1"/>
          </p:cNvSpPr>
          <p:nvPr>
            <p:ph type="ftr" sz="quarter" idx="11"/>
          </p:nvPr>
        </p:nvSpPr>
        <p:spPr/>
        <p:txBody>
          <a:bodyPr/>
          <a:lstStyle/>
          <a:p>
            <a:r>
              <a:rPr lang="en-US" smtClean="0"/>
              <a:t>Sept 2012 – v2 </a:t>
            </a:r>
            <a:endParaRPr lang="en-US"/>
          </a:p>
        </p:txBody>
      </p:sp>
      <p:pic>
        <p:nvPicPr>
          <p:cNvPr id="13" name="Picture 12"/>
          <p:cNvPicPr>
            <a:picLocks noChangeAspect="1"/>
          </p:cNvPicPr>
          <p:nvPr/>
        </p:nvPicPr>
        <p:blipFill>
          <a:blip r:embed="rId2"/>
          <a:stretch>
            <a:fillRect/>
          </a:stretch>
        </p:blipFill>
        <p:spPr>
          <a:xfrm>
            <a:off x="0" y="1828800"/>
            <a:ext cx="9144000" cy="457199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2010-11</a:t>
            </a:r>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fld id="{4CF67FC2-0794-B848-AD28-07A4687CE89D}" type="slidenum">
              <a:rPr lang="en-US" smtClean="0"/>
              <a:pPr/>
              <a:t>6</a:t>
            </a:fld>
            <a:endParaRPr lang="en-US"/>
          </a:p>
        </p:txBody>
      </p:sp>
      <p:sp>
        <p:nvSpPr>
          <p:cNvPr id="6" name="TextBox 5"/>
          <p:cNvSpPr txBox="1"/>
          <p:nvPr/>
        </p:nvSpPr>
        <p:spPr>
          <a:xfrm>
            <a:off x="4114800" y="228600"/>
            <a:ext cx="4876800" cy="830997"/>
          </a:xfrm>
          <a:prstGeom prst="rect">
            <a:avLst/>
          </a:prstGeom>
          <a:noFill/>
        </p:spPr>
        <p:txBody>
          <a:bodyPr wrap="square" rtlCol="0">
            <a:spAutoFit/>
          </a:bodyPr>
          <a:lstStyle/>
          <a:p>
            <a:pPr algn="r"/>
            <a:r>
              <a:rPr lang="en-US" sz="2400" dirty="0" smtClean="0"/>
              <a:t>Delta APS</a:t>
            </a:r>
          </a:p>
          <a:p>
            <a:pPr algn="r"/>
            <a:r>
              <a:rPr lang="en-US" sz="2400" dirty="0" smtClean="0"/>
              <a:t>MMFG Students Only </a:t>
            </a:r>
            <a:endParaRPr lang="en-US" sz="2400" dirty="0"/>
          </a:p>
        </p:txBody>
      </p:sp>
      <p:sp>
        <p:nvSpPr>
          <p:cNvPr id="8" name="TextBox 7"/>
          <p:cNvSpPr txBox="1"/>
          <p:nvPr/>
        </p:nvSpPr>
        <p:spPr>
          <a:xfrm>
            <a:off x="457200" y="1371600"/>
            <a:ext cx="8229600" cy="461665"/>
          </a:xfrm>
          <a:prstGeom prst="rect">
            <a:avLst/>
          </a:prstGeom>
          <a:noFill/>
        </p:spPr>
        <p:txBody>
          <a:bodyPr wrap="square" rtlCol="0">
            <a:spAutoFit/>
          </a:bodyPr>
          <a:lstStyle/>
          <a:p>
            <a:pPr algn="ctr"/>
            <a:r>
              <a:rPr lang="en-US" sz="1200" dirty="0" smtClean="0"/>
              <a:t>Although it may appear that this group did not perform well during the MMFG program, the data from the </a:t>
            </a:r>
            <a:r>
              <a:rPr lang="en-US" sz="1200" dirty="0" err="1" smtClean="0"/>
              <a:t>Feltham</a:t>
            </a:r>
            <a:r>
              <a:rPr lang="en-US" sz="1200" dirty="0" smtClean="0"/>
              <a:t> Yr1 cohort has several missing elements and might be considered not sufficient enough to draw conclusions.  </a:t>
            </a:r>
            <a:endParaRPr lang="en-US" sz="1200" dirty="0"/>
          </a:p>
        </p:txBody>
      </p:sp>
      <p:sp>
        <p:nvSpPr>
          <p:cNvPr id="7" name="Footer Placeholder 6"/>
          <p:cNvSpPr>
            <a:spLocks noGrp="1"/>
          </p:cNvSpPr>
          <p:nvPr>
            <p:ph type="ftr" sz="quarter" idx="11"/>
          </p:nvPr>
        </p:nvSpPr>
        <p:spPr/>
        <p:txBody>
          <a:bodyPr/>
          <a:lstStyle/>
          <a:p>
            <a:r>
              <a:rPr lang="en-US" smtClean="0"/>
              <a:t>Sept 2012 – v2 </a:t>
            </a:r>
            <a:endParaRPr lang="en-US"/>
          </a:p>
        </p:txBody>
      </p:sp>
      <p:pic>
        <p:nvPicPr>
          <p:cNvPr id="13" name="Picture 12"/>
          <p:cNvPicPr>
            <a:picLocks noChangeAspect="1"/>
          </p:cNvPicPr>
          <p:nvPr/>
        </p:nvPicPr>
        <p:blipFill>
          <a:blip r:embed="rId2"/>
          <a:stretch>
            <a:fillRect/>
          </a:stretch>
        </p:blipFill>
        <p:spPr>
          <a:xfrm>
            <a:off x="0" y="1981200"/>
            <a:ext cx="9144000" cy="4495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7</a:t>
            </a:fld>
            <a:endParaRPr lang="en-US"/>
          </a:p>
        </p:txBody>
      </p:sp>
      <p:sp>
        <p:nvSpPr>
          <p:cNvPr id="7" name="TextBox 6"/>
          <p:cNvSpPr txBox="1"/>
          <p:nvPr/>
        </p:nvSpPr>
        <p:spPr>
          <a:xfrm>
            <a:off x="4114800" y="228600"/>
            <a:ext cx="4876800" cy="830997"/>
          </a:xfrm>
          <a:prstGeom prst="rect">
            <a:avLst/>
          </a:prstGeom>
          <a:noFill/>
        </p:spPr>
        <p:txBody>
          <a:bodyPr wrap="square" rtlCol="0">
            <a:spAutoFit/>
          </a:bodyPr>
          <a:lstStyle/>
          <a:p>
            <a:pPr algn="r"/>
            <a:r>
              <a:rPr lang="en-US" sz="2400" dirty="0" smtClean="0"/>
              <a:t>Average Delta APS per Term</a:t>
            </a:r>
          </a:p>
          <a:p>
            <a:pPr algn="r"/>
            <a:r>
              <a:rPr lang="en-US" sz="2400" dirty="0" smtClean="0"/>
              <a:t>MMFG Group vs. Control Groups</a:t>
            </a:r>
            <a:endParaRPr lang="en-US" sz="2400" dirty="0"/>
          </a:p>
        </p:txBody>
      </p:sp>
      <p:sp>
        <p:nvSpPr>
          <p:cNvPr id="9" name="TextBox 8"/>
          <p:cNvSpPr txBox="1"/>
          <p:nvPr/>
        </p:nvSpPr>
        <p:spPr>
          <a:xfrm>
            <a:off x="762000" y="1371600"/>
            <a:ext cx="7696200" cy="461665"/>
          </a:xfrm>
          <a:prstGeom prst="rect">
            <a:avLst/>
          </a:prstGeom>
          <a:noFill/>
        </p:spPr>
        <p:txBody>
          <a:bodyPr wrap="square" rtlCol="0">
            <a:spAutoFit/>
          </a:bodyPr>
          <a:lstStyle/>
          <a:p>
            <a:pPr algn="ctr"/>
            <a:r>
              <a:rPr lang="en-US" sz="1200" dirty="0" smtClean="0"/>
              <a:t>On average, the MMFG students of the </a:t>
            </a:r>
            <a:r>
              <a:rPr lang="en-US" sz="1200" dirty="0" err="1" smtClean="0"/>
              <a:t>Feltham</a:t>
            </a:r>
            <a:r>
              <a:rPr lang="en-US" sz="1200" dirty="0" smtClean="0"/>
              <a:t> Yr2 cohort appear to advance their APS scores slower in comparison to both the total school average and the control group.</a:t>
            </a:r>
            <a:endParaRPr lang="en-US" sz="1200" dirty="0"/>
          </a:p>
        </p:txBody>
      </p:sp>
      <p:sp>
        <p:nvSpPr>
          <p:cNvPr id="8" name="Footer Placeholder 7"/>
          <p:cNvSpPr>
            <a:spLocks noGrp="1"/>
          </p:cNvSpPr>
          <p:nvPr>
            <p:ph type="ftr" sz="quarter" idx="11"/>
          </p:nvPr>
        </p:nvSpPr>
        <p:spPr/>
        <p:txBody>
          <a:bodyPr/>
          <a:lstStyle/>
          <a:p>
            <a:r>
              <a:rPr lang="en-US" smtClean="0"/>
              <a:t>Sept 2012 – v2 </a:t>
            </a:r>
            <a:endParaRPr lang="en-US"/>
          </a:p>
        </p:txBody>
      </p:sp>
      <p:pic>
        <p:nvPicPr>
          <p:cNvPr id="13" name="Picture 12"/>
          <p:cNvPicPr>
            <a:picLocks noChangeAspect="1"/>
          </p:cNvPicPr>
          <p:nvPr/>
        </p:nvPicPr>
        <p:blipFill>
          <a:blip r:embed="rId2"/>
          <a:stretch>
            <a:fillRect/>
          </a:stretch>
        </p:blipFill>
        <p:spPr>
          <a:xfrm>
            <a:off x="0" y="1981200"/>
            <a:ext cx="9144000" cy="44564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Feltham</a:t>
            </a:r>
            <a:r>
              <a:rPr lang="en-US" dirty="0" smtClean="0"/>
              <a:t> 2011-12</a:t>
            </a:r>
            <a:endParaRPr lang="en-US" dirty="0"/>
          </a:p>
        </p:txBody>
      </p:sp>
      <p:sp>
        <p:nvSpPr>
          <p:cNvPr id="7" name="Slide Number Placeholder 6"/>
          <p:cNvSpPr>
            <a:spLocks noGrp="1"/>
          </p:cNvSpPr>
          <p:nvPr>
            <p:ph type="sldNum" sz="quarter" idx="12"/>
          </p:nvPr>
        </p:nvSpPr>
        <p:spPr/>
        <p:txBody>
          <a:bodyPr/>
          <a:lstStyle/>
          <a:p>
            <a:fld id="{4CF67FC2-0794-B848-AD28-07A4687CE89D}" type="slidenum">
              <a:rPr lang="en-US" smtClean="0"/>
              <a:pPr/>
              <a:t>8</a:t>
            </a:fld>
            <a:endParaRPr lang="en-US"/>
          </a:p>
        </p:txBody>
      </p:sp>
      <p:sp>
        <p:nvSpPr>
          <p:cNvPr id="10" name="TextBox 9"/>
          <p:cNvSpPr txBox="1"/>
          <p:nvPr/>
        </p:nvSpPr>
        <p:spPr>
          <a:xfrm>
            <a:off x="4114800" y="228600"/>
            <a:ext cx="4876800" cy="830997"/>
          </a:xfrm>
          <a:prstGeom prst="rect">
            <a:avLst/>
          </a:prstGeom>
          <a:noFill/>
        </p:spPr>
        <p:txBody>
          <a:bodyPr wrap="square" rtlCol="0">
            <a:spAutoFit/>
          </a:bodyPr>
          <a:lstStyle/>
          <a:p>
            <a:pPr algn="r"/>
            <a:r>
              <a:rPr lang="en-US" sz="2400" dirty="0" smtClean="0"/>
              <a:t>Delta APS</a:t>
            </a:r>
          </a:p>
          <a:p>
            <a:pPr algn="r"/>
            <a:r>
              <a:rPr lang="en-US" sz="2400" dirty="0" smtClean="0"/>
              <a:t>MMFG Students Only </a:t>
            </a:r>
            <a:endParaRPr lang="en-US" sz="2400" dirty="0"/>
          </a:p>
        </p:txBody>
      </p:sp>
      <p:sp>
        <p:nvSpPr>
          <p:cNvPr id="8" name="TextBox 7"/>
          <p:cNvSpPr txBox="1"/>
          <p:nvPr/>
        </p:nvSpPr>
        <p:spPr>
          <a:xfrm>
            <a:off x="609600" y="1447800"/>
            <a:ext cx="8001000" cy="276999"/>
          </a:xfrm>
          <a:prstGeom prst="rect">
            <a:avLst/>
          </a:prstGeom>
          <a:noFill/>
        </p:spPr>
        <p:txBody>
          <a:bodyPr wrap="square" rtlCol="0">
            <a:spAutoFit/>
          </a:bodyPr>
          <a:lstStyle/>
          <a:p>
            <a:pPr algn="ctr"/>
            <a:r>
              <a:rPr lang="en-US" sz="1200" dirty="0" smtClean="0"/>
              <a:t>MMFG students appear to advance at a faster rate during the program, compared to before the program.</a:t>
            </a:r>
            <a:endParaRPr lang="en-US" sz="1200" dirty="0"/>
          </a:p>
        </p:txBody>
      </p:sp>
      <p:sp>
        <p:nvSpPr>
          <p:cNvPr id="9" name="Footer Placeholder 8"/>
          <p:cNvSpPr>
            <a:spLocks noGrp="1"/>
          </p:cNvSpPr>
          <p:nvPr>
            <p:ph type="ftr" sz="quarter" idx="11"/>
          </p:nvPr>
        </p:nvSpPr>
        <p:spPr/>
        <p:txBody>
          <a:bodyPr/>
          <a:lstStyle/>
          <a:p>
            <a:r>
              <a:rPr lang="en-US" smtClean="0"/>
              <a:t>Sept 2012 – v2 </a:t>
            </a:r>
            <a:endParaRPr lang="en-US"/>
          </a:p>
        </p:txBody>
      </p:sp>
      <p:pic>
        <p:nvPicPr>
          <p:cNvPr id="15" name="Picture 14"/>
          <p:cNvPicPr>
            <a:picLocks noChangeAspect="1"/>
          </p:cNvPicPr>
          <p:nvPr/>
        </p:nvPicPr>
        <p:blipFill>
          <a:blip r:embed="rId2"/>
          <a:stretch>
            <a:fillRect/>
          </a:stretch>
        </p:blipFill>
        <p:spPr>
          <a:xfrm>
            <a:off x="0" y="1905000"/>
            <a:ext cx="9144000" cy="45116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Victoria</a:t>
            </a:r>
            <a:endParaRPr lang="en-US" dirty="0"/>
          </a:p>
        </p:txBody>
      </p:sp>
      <p:sp>
        <p:nvSpPr>
          <p:cNvPr id="4" name="Slide Number Placeholder 3"/>
          <p:cNvSpPr>
            <a:spLocks noGrp="1"/>
          </p:cNvSpPr>
          <p:nvPr>
            <p:ph type="sldNum" sz="quarter" idx="12"/>
          </p:nvPr>
        </p:nvSpPr>
        <p:spPr/>
        <p:txBody>
          <a:bodyPr/>
          <a:lstStyle/>
          <a:p>
            <a:fld id="{4CF67FC2-0794-B848-AD28-07A4687CE89D}" type="slidenum">
              <a:rPr lang="en-US" smtClean="0"/>
              <a:pPr/>
              <a:t>9</a:t>
            </a:fld>
            <a:endParaRPr lang="en-US"/>
          </a:p>
        </p:txBody>
      </p:sp>
      <p:sp>
        <p:nvSpPr>
          <p:cNvPr id="9" name="TextBox 8"/>
          <p:cNvSpPr txBox="1"/>
          <p:nvPr/>
        </p:nvSpPr>
        <p:spPr>
          <a:xfrm>
            <a:off x="4114800" y="228600"/>
            <a:ext cx="4876800" cy="830997"/>
          </a:xfrm>
          <a:prstGeom prst="rect">
            <a:avLst/>
          </a:prstGeom>
          <a:noFill/>
        </p:spPr>
        <p:txBody>
          <a:bodyPr wrap="square" rtlCol="0">
            <a:spAutoFit/>
          </a:bodyPr>
          <a:lstStyle/>
          <a:p>
            <a:pPr algn="r"/>
            <a:r>
              <a:rPr lang="en-US" sz="2400" dirty="0" smtClean="0"/>
              <a:t>Change in APS over Prior Term</a:t>
            </a:r>
          </a:p>
          <a:p>
            <a:pPr algn="r"/>
            <a:r>
              <a:rPr lang="en-US" sz="2400" dirty="0" smtClean="0"/>
              <a:t>MMFG Students </a:t>
            </a:r>
            <a:endParaRPr lang="en-US" sz="2400" dirty="0"/>
          </a:p>
        </p:txBody>
      </p:sp>
      <p:sp>
        <p:nvSpPr>
          <p:cNvPr id="10" name="TextBox 9"/>
          <p:cNvSpPr txBox="1"/>
          <p:nvPr/>
        </p:nvSpPr>
        <p:spPr>
          <a:xfrm>
            <a:off x="609600" y="1295400"/>
            <a:ext cx="8007715" cy="276999"/>
          </a:xfrm>
          <a:prstGeom prst="rect">
            <a:avLst/>
          </a:prstGeom>
          <a:noFill/>
        </p:spPr>
        <p:txBody>
          <a:bodyPr wrap="square" rtlCol="0">
            <a:spAutoFit/>
          </a:bodyPr>
          <a:lstStyle/>
          <a:p>
            <a:pPr algn="ctr"/>
            <a:r>
              <a:rPr lang="en-US" sz="1200" dirty="0" smtClean="0"/>
              <a:t>Victoria MMFG students advanced at a faster rate during the terms when they were participating in the program.</a:t>
            </a:r>
            <a:endParaRPr lang="en-US" sz="1200" dirty="0"/>
          </a:p>
        </p:txBody>
      </p:sp>
      <p:sp>
        <p:nvSpPr>
          <p:cNvPr id="7" name="Footer Placeholder 6"/>
          <p:cNvSpPr>
            <a:spLocks noGrp="1"/>
          </p:cNvSpPr>
          <p:nvPr>
            <p:ph type="ftr" sz="quarter" idx="11"/>
          </p:nvPr>
        </p:nvSpPr>
        <p:spPr>
          <a:xfrm>
            <a:off x="3124200" y="6569075"/>
            <a:ext cx="2895600" cy="365125"/>
          </a:xfrm>
        </p:spPr>
        <p:txBody>
          <a:bodyPr/>
          <a:lstStyle/>
          <a:p>
            <a:r>
              <a:rPr lang="en-US" smtClean="0"/>
              <a:t>Sept 2012 – v2 </a:t>
            </a:r>
            <a:endParaRPr lang="en-US"/>
          </a:p>
        </p:txBody>
      </p:sp>
      <p:pic>
        <p:nvPicPr>
          <p:cNvPr id="14" name="Picture 13"/>
          <p:cNvPicPr>
            <a:picLocks noChangeAspect="1"/>
          </p:cNvPicPr>
          <p:nvPr/>
        </p:nvPicPr>
        <p:blipFill>
          <a:blip r:embed="rId3"/>
          <a:stretch>
            <a:fillRect/>
          </a:stretch>
        </p:blipFill>
        <p:spPr>
          <a:xfrm>
            <a:off x="76200" y="1648599"/>
            <a:ext cx="8991600" cy="4984218"/>
          </a:xfrm>
          <a:prstGeom prst="rect">
            <a:avLst/>
          </a:prstGeom>
        </p:spPr>
      </p:pic>
      <p:sp>
        <p:nvSpPr>
          <p:cNvPr id="15" name="Oval 14"/>
          <p:cNvSpPr/>
          <p:nvPr/>
        </p:nvSpPr>
        <p:spPr>
          <a:xfrm>
            <a:off x="5486400" y="6324601"/>
            <a:ext cx="1981200" cy="533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13111</TotalTime>
  <Words>1550</Words>
  <Application>Microsoft Macintosh PowerPoint</Application>
  <PresentationFormat>On-screen Show (4:3)</PresentationFormat>
  <Paragraphs>243</Paragraphs>
  <Slides>34</Slides>
  <Notes>3</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Office Theme</vt:lpstr>
      <vt:lpstr>Attainment Data for Students in the MMFG</vt:lpstr>
      <vt:lpstr>Contents</vt:lpstr>
      <vt:lpstr>Combined Results  from All Schools</vt:lpstr>
      <vt:lpstr>Summary of School Results:</vt:lpstr>
      <vt:lpstr>Feltham 2010-11</vt:lpstr>
      <vt:lpstr>Feltham 2010-11</vt:lpstr>
      <vt:lpstr>Feltham 2011-12</vt:lpstr>
      <vt:lpstr>Feltham 2011-12</vt:lpstr>
      <vt:lpstr>Victoria</vt:lpstr>
      <vt:lpstr>Victoria</vt:lpstr>
      <vt:lpstr>Forge Lane</vt:lpstr>
      <vt:lpstr>Forge Lane</vt:lpstr>
      <vt:lpstr>Conclusions</vt:lpstr>
      <vt:lpstr>Slide 14</vt:lpstr>
      <vt:lpstr>Appendix I:  MMFG vs. CONTROL vs. SCHOOL Average APS Scores</vt:lpstr>
      <vt:lpstr>Feltham 2010-11</vt:lpstr>
      <vt:lpstr>Feltham 2010-11</vt:lpstr>
      <vt:lpstr>Feltham 2011-12</vt:lpstr>
      <vt:lpstr>Feltham 2011-12</vt:lpstr>
      <vt:lpstr>Appendix II: Individual Student Attainment</vt:lpstr>
      <vt:lpstr>Feltham 2010-11</vt:lpstr>
      <vt:lpstr>Feltham 2010-11</vt:lpstr>
      <vt:lpstr>Feltham 2010-11</vt:lpstr>
      <vt:lpstr>Feltham 2010-11</vt:lpstr>
      <vt:lpstr>Feltham 2010-11</vt:lpstr>
      <vt:lpstr>Feltham 2010-11</vt:lpstr>
      <vt:lpstr>Feltham 2011-12</vt:lpstr>
      <vt:lpstr>Feltham 2011-12</vt:lpstr>
      <vt:lpstr>Feltham 2011-12</vt:lpstr>
      <vt:lpstr>Feltham 2011-12</vt:lpstr>
      <vt:lpstr>Feltham 2011-12</vt:lpstr>
      <vt:lpstr>Feltham 2011-12</vt:lpstr>
      <vt:lpstr>Feltham 2011-12</vt:lpstr>
      <vt:lpstr>Feltham 2011-12</vt:lpstr>
    </vt:vector>
  </TitlesOfParts>
  <Manager/>
  <Company>XXXX</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Attainment Data for Students in the MMFG</dc:title>
  <dc:subject/>
  <dc:creator>Quen Lee</dc:creator>
  <cp:keywords/>
  <dc:description/>
  <cp:lastModifiedBy>Kate Griffiths</cp:lastModifiedBy>
  <cp:revision>51</cp:revision>
  <cp:lastPrinted>2012-09-16T20:57:39Z</cp:lastPrinted>
  <dcterms:created xsi:type="dcterms:W3CDTF">2012-09-17T14:21:45Z</dcterms:created>
  <dcterms:modified xsi:type="dcterms:W3CDTF">2012-09-17T14:22:40Z</dcterms:modified>
  <cp:category/>
</cp:coreProperties>
</file>